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70" r:id="rId2"/>
    <p:sldId id="256" r:id="rId3"/>
    <p:sldId id="285" r:id="rId4"/>
    <p:sldId id="274" r:id="rId5"/>
    <p:sldId id="276" r:id="rId6"/>
    <p:sldId id="275" r:id="rId7"/>
    <p:sldId id="265" r:id="rId8"/>
    <p:sldId id="263" r:id="rId9"/>
    <p:sldId id="269" r:id="rId10"/>
    <p:sldId id="266" r:id="rId11"/>
    <p:sldId id="284" r:id="rId12"/>
    <p:sldId id="267" r:id="rId13"/>
    <p:sldId id="257" r:id="rId14"/>
    <p:sldId id="258" r:id="rId15"/>
    <p:sldId id="279" r:id="rId16"/>
    <p:sldId id="280" r:id="rId17"/>
    <p:sldId id="277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85" autoAdjust="0"/>
    <p:restoredTop sz="93461" autoAdjust="0"/>
  </p:normalViewPr>
  <p:slideViewPr>
    <p:cSldViewPr>
      <p:cViewPr varScale="1">
        <p:scale>
          <a:sx n="101" d="100"/>
          <a:sy n="101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8D8DC-D714-4B7C-A45D-4C47CCFA91FB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EB2392-2A11-4C4B-9873-3DB89C0A9258}">
      <dgm:prSet phldrT="[Текст]"/>
      <dgm:spPr/>
      <dgm:t>
        <a:bodyPr/>
        <a:lstStyle/>
        <a:p>
          <a:r>
            <a:rPr lang="ru-RU" dirty="0" smtClean="0"/>
            <a:t>Творческий союз педагогов</a:t>
          </a:r>
          <a:endParaRPr lang="ru-RU" dirty="0"/>
        </a:p>
      </dgm:t>
    </dgm:pt>
    <dgm:pt modelId="{0EABC0A8-0C2E-4418-97FA-B77019907960}" type="parTrans" cxnId="{202E6A35-A4EA-460F-AEBF-AEC8B955049E}">
      <dgm:prSet/>
      <dgm:spPr/>
      <dgm:t>
        <a:bodyPr/>
        <a:lstStyle/>
        <a:p>
          <a:endParaRPr lang="ru-RU"/>
        </a:p>
      </dgm:t>
    </dgm:pt>
    <dgm:pt modelId="{36A5A4E4-8004-44B9-94C0-2B65EC2F5504}" type="sibTrans" cxnId="{202E6A35-A4EA-460F-AEBF-AEC8B955049E}">
      <dgm:prSet/>
      <dgm:spPr/>
      <dgm:t>
        <a:bodyPr/>
        <a:lstStyle/>
        <a:p>
          <a:endParaRPr lang="ru-RU"/>
        </a:p>
      </dgm:t>
    </dgm:pt>
    <dgm:pt modelId="{4A0E6447-D4D4-4B8F-93E3-82ECC3853D14}">
      <dgm:prSet phldrT="[Текст]"/>
      <dgm:spPr/>
      <dgm:t>
        <a:bodyPr/>
        <a:lstStyle/>
        <a:p>
          <a:r>
            <a:rPr lang="ru-RU" dirty="0" smtClean="0"/>
            <a:t>Спонсоры</a:t>
          </a:r>
          <a:endParaRPr lang="ru-RU" dirty="0"/>
        </a:p>
      </dgm:t>
    </dgm:pt>
    <dgm:pt modelId="{4C4FA181-053F-484B-AEE5-D1BAAC6AEF07}" type="parTrans" cxnId="{C8E7D50D-49A3-4091-899F-1964FCD155CF}">
      <dgm:prSet/>
      <dgm:spPr/>
      <dgm:t>
        <a:bodyPr/>
        <a:lstStyle/>
        <a:p>
          <a:endParaRPr lang="ru-RU"/>
        </a:p>
      </dgm:t>
    </dgm:pt>
    <dgm:pt modelId="{42A8931A-3409-4A59-A66B-77BB31C6FD31}" type="sibTrans" cxnId="{C8E7D50D-49A3-4091-899F-1964FCD155CF}">
      <dgm:prSet/>
      <dgm:spPr/>
      <dgm:t>
        <a:bodyPr/>
        <a:lstStyle/>
        <a:p>
          <a:endParaRPr lang="ru-RU"/>
        </a:p>
      </dgm:t>
    </dgm:pt>
    <dgm:pt modelId="{C3DBF7D3-3566-4727-B5C2-9B4BF2B31354}">
      <dgm:prSet phldrT="[Текст]"/>
      <dgm:spPr/>
      <dgm:t>
        <a:bodyPr/>
        <a:lstStyle/>
        <a:p>
          <a:r>
            <a:rPr lang="ru-RU" dirty="0" smtClean="0"/>
            <a:t>Педагоги  и  администрация ДОУ</a:t>
          </a:r>
          <a:endParaRPr lang="ru-RU" dirty="0"/>
        </a:p>
      </dgm:t>
    </dgm:pt>
    <dgm:pt modelId="{EEDDC3EB-6FB7-44C4-BA0D-010874AC22F4}" type="parTrans" cxnId="{64725E5F-1012-4267-9E5B-716D6F4154C7}">
      <dgm:prSet/>
      <dgm:spPr/>
      <dgm:t>
        <a:bodyPr/>
        <a:lstStyle/>
        <a:p>
          <a:endParaRPr lang="ru-RU"/>
        </a:p>
      </dgm:t>
    </dgm:pt>
    <dgm:pt modelId="{82667FA0-D49B-4114-ACE8-3D35E50F4D69}" type="sibTrans" cxnId="{64725E5F-1012-4267-9E5B-716D6F4154C7}">
      <dgm:prSet/>
      <dgm:spPr/>
      <dgm:t>
        <a:bodyPr/>
        <a:lstStyle/>
        <a:p>
          <a:endParaRPr lang="ru-RU"/>
        </a:p>
      </dgm:t>
    </dgm:pt>
    <dgm:pt modelId="{0FC0A45B-6633-4673-B3F6-BBA5A7ED004B}">
      <dgm:prSet phldrT="[Текст]"/>
      <dgm:spPr/>
      <dgm:t>
        <a:bodyPr/>
        <a:lstStyle/>
        <a:p>
          <a:r>
            <a:rPr lang="ru-RU" dirty="0" smtClean="0"/>
            <a:t>Общественные организации</a:t>
          </a:r>
          <a:endParaRPr lang="ru-RU" dirty="0"/>
        </a:p>
      </dgm:t>
    </dgm:pt>
    <dgm:pt modelId="{B7FE8122-73B7-4B23-8575-C94692E09C1D}" type="sibTrans" cxnId="{EA27A880-E8D7-4BA6-9C2F-2420EEAEBFC2}">
      <dgm:prSet/>
      <dgm:spPr/>
      <dgm:t>
        <a:bodyPr/>
        <a:lstStyle/>
        <a:p>
          <a:endParaRPr lang="ru-RU"/>
        </a:p>
      </dgm:t>
    </dgm:pt>
    <dgm:pt modelId="{3DBB65CE-D1F1-48F4-A22E-B835DC9DFDF6}" type="parTrans" cxnId="{EA27A880-E8D7-4BA6-9C2F-2420EEAEBFC2}">
      <dgm:prSet/>
      <dgm:spPr/>
      <dgm:t>
        <a:bodyPr/>
        <a:lstStyle/>
        <a:p>
          <a:endParaRPr lang="ru-RU"/>
        </a:p>
      </dgm:t>
    </dgm:pt>
    <dgm:pt modelId="{1B9D4092-5391-4A2C-B76C-E31CFCC33CFA}">
      <dgm:prSet phldrT="[Текст]"/>
      <dgm:spPr/>
      <dgm:t>
        <a:bodyPr/>
        <a:lstStyle/>
        <a:p>
          <a:r>
            <a:rPr lang="ru-RU" dirty="0" smtClean="0"/>
            <a:t> Родители</a:t>
          </a:r>
          <a:endParaRPr lang="ru-RU" dirty="0"/>
        </a:p>
      </dgm:t>
    </dgm:pt>
    <dgm:pt modelId="{E87A51AD-AF60-424F-BAA5-4EFB413880CD}" type="sibTrans" cxnId="{D0F82EF8-0A84-4C17-A434-8E957FC244B9}">
      <dgm:prSet/>
      <dgm:spPr/>
      <dgm:t>
        <a:bodyPr/>
        <a:lstStyle/>
        <a:p>
          <a:endParaRPr lang="ru-RU"/>
        </a:p>
      </dgm:t>
    </dgm:pt>
    <dgm:pt modelId="{1A546FCB-D1B2-4AAC-A494-C091E28FE70A}" type="parTrans" cxnId="{D0F82EF8-0A84-4C17-A434-8E957FC244B9}">
      <dgm:prSet/>
      <dgm:spPr/>
      <dgm:t>
        <a:bodyPr/>
        <a:lstStyle/>
        <a:p>
          <a:endParaRPr lang="ru-RU"/>
        </a:p>
      </dgm:t>
    </dgm:pt>
    <dgm:pt modelId="{1AECBB1C-2237-433E-96CE-DBC89F1C7A3F}" type="pres">
      <dgm:prSet presAssocID="{8778D8DC-D714-4B7C-A45D-4C47CCFA91F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AA94D0-F827-464B-AC38-61F4FB937EF5}" type="pres">
      <dgm:prSet presAssocID="{8778D8DC-D714-4B7C-A45D-4C47CCFA91FB}" presName="cycle" presStyleCnt="0"/>
      <dgm:spPr/>
    </dgm:pt>
    <dgm:pt modelId="{B952E826-8FBA-49F3-BE0E-4812C9481EFF}" type="pres">
      <dgm:prSet presAssocID="{96EB2392-2A11-4C4B-9873-3DB89C0A9258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B1F9A-C502-423C-9AB3-A0183690CA15}" type="pres">
      <dgm:prSet presAssocID="{36A5A4E4-8004-44B9-94C0-2B65EC2F5504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F5929B01-1C49-4A01-B2C5-69CACAEF6156}" type="pres">
      <dgm:prSet presAssocID="{4A0E6447-D4D4-4B8F-93E3-82ECC3853D14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18D69-5FFF-4D28-BE62-5D23AEF95DDB}" type="pres">
      <dgm:prSet presAssocID="{C3DBF7D3-3566-4727-B5C2-9B4BF2B31354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317859-98EE-4A26-A01C-0C0D6B851E88}" type="pres">
      <dgm:prSet presAssocID="{1B9D4092-5391-4A2C-B76C-E31CFCC33CFA}" presName="nodeFollowingNodes" presStyleLbl="node1" presStyleIdx="3" presStyleCnt="5" custRadScaleRad="100575" custRadScaleInc="3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D622C-0E80-4058-8B82-021BF817725C}" type="pres">
      <dgm:prSet presAssocID="{0FC0A45B-6633-4673-B3F6-BBA5A7ED004B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F82EF8-0A84-4C17-A434-8E957FC244B9}" srcId="{8778D8DC-D714-4B7C-A45D-4C47CCFA91FB}" destId="{1B9D4092-5391-4A2C-B76C-E31CFCC33CFA}" srcOrd="3" destOrd="0" parTransId="{1A546FCB-D1B2-4AAC-A494-C091E28FE70A}" sibTransId="{E87A51AD-AF60-424F-BAA5-4EFB413880CD}"/>
    <dgm:cxn modelId="{50E7A02C-4E86-448D-B042-082D057412FF}" type="presOf" srcId="{8778D8DC-D714-4B7C-A45D-4C47CCFA91FB}" destId="{1AECBB1C-2237-433E-96CE-DBC89F1C7A3F}" srcOrd="0" destOrd="0" presId="urn:microsoft.com/office/officeart/2005/8/layout/cycle3"/>
    <dgm:cxn modelId="{5720A75A-37AB-453B-AAAF-B3AF8AF19D9E}" type="presOf" srcId="{1B9D4092-5391-4A2C-B76C-E31CFCC33CFA}" destId="{05317859-98EE-4A26-A01C-0C0D6B851E88}" srcOrd="0" destOrd="0" presId="urn:microsoft.com/office/officeart/2005/8/layout/cycle3"/>
    <dgm:cxn modelId="{64725E5F-1012-4267-9E5B-716D6F4154C7}" srcId="{8778D8DC-D714-4B7C-A45D-4C47CCFA91FB}" destId="{C3DBF7D3-3566-4727-B5C2-9B4BF2B31354}" srcOrd="2" destOrd="0" parTransId="{EEDDC3EB-6FB7-44C4-BA0D-010874AC22F4}" sibTransId="{82667FA0-D49B-4114-ACE8-3D35E50F4D69}"/>
    <dgm:cxn modelId="{A1B00896-8A56-461B-9545-28E07904A990}" type="presOf" srcId="{C3DBF7D3-3566-4727-B5C2-9B4BF2B31354}" destId="{EE718D69-5FFF-4D28-BE62-5D23AEF95DDB}" srcOrd="0" destOrd="0" presId="urn:microsoft.com/office/officeart/2005/8/layout/cycle3"/>
    <dgm:cxn modelId="{EA27A880-E8D7-4BA6-9C2F-2420EEAEBFC2}" srcId="{8778D8DC-D714-4B7C-A45D-4C47CCFA91FB}" destId="{0FC0A45B-6633-4673-B3F6-BBA5A7ED004B}" srcOrd="4" destOrd="0" parTransId="{3DBB65CE-D1F1-48F4-A22E-B835DC9DFDF6}" sibTransId="{B7FE8122-73B7-4B23-8575-C94692E09C1D}"/>
    <dgm:cxn modelId="{C8E7D50D-49A3-4091-899F-1964FCD155CF}" srcId="{8778D8DC-D714-4B7C-A45D-4C47CCFA91FB}" destId="{4A0E6447-D4D4-4B8F-93E3-82ECC3853D14}" srcOrd="1" destOrd="0" parTransId="{4C4FA181-053F-484B-AEE5-D1BAAC6AEF07}" sibTransId="{42A8931A-3409-4A59-A66B-77BB31C6FD31}"/>
    <dgm:cxn modelId="{D8E08CFE-74C2-4F04-BC55-7698E699E692}" type="presOf" srcId="{36A5A4E4-8004-44B9-94C0-2B65EC2F5504}" destId="{733B1F9A-C502-423C-9AB3-A0183690CA15}" srcOrd="0" destOrd="0" presId="urn:microsoft.com/office/officeart/2005/8/layout/cycle3"/>
    <dgm:cxn modelId="{202E6A35-A4EA-460F-AEBF-AEC8B955049E}" srcId="{8778D8DC-D714-4B7C-A45D-4C47CCFA91FB}" destId="{96EB2392-2A11-4C4B-9873-3DB89C0A9258}" srcOrd="0" destOrd="0" parTransId="{0EABC0A8-0C2E-4418-97FA-B77019907960}" sibTransId="{36A5A4E4-8004-44B9-94C0-2B65EC2F5504}"/>
    <dgm:cxn modelId="{6BC40698-7021-4973-9721-FF9F0814CDE5}" type="presOf" srcId="{96EB2392-2A11-4C4B-9873-3DB89C0A9258}" destId="{B952E826-8FBA-49F3-BE0E-4812C9481EFF}" srcOrd="0" destOrd="0" presId="urn:microsoft.com/office/officeart/2005/8/layout/cycle3"/>
    <dgm:cxn modelId="{81AF2FF7-FF1D-4A6B-875C-7996E914531D}" type="presOf" srcId="{4A0E6447-D4D4-4B8F-93E3-82ECC3853D14}" destId="{F5929B01-1C49-4A01-B2C5-69CACAEF6156}" srcOrd="0" destOrd="0" presId="urn:microsoft.com/office/officeart/2005/8/layout/cycle3"/>
    <dgm:cxn modelId="{B3DF5325-E07D-4521-8B73-EB15BFBC015E}" type="presOf" srcId="{0FC0A45B-6633-4673-B3F6-BBA5A7ED004B}" destId="{41AD622C-0E80-4058-8B82-021BF817725C}" srcOrd="0" destOrd="0" presId="urn:microsoft.com/office/officeart/2005/8/layout/cycle3"/>
    <dgm:cxn modelId="{635DC00A-2C4C-4EB7-958B-8B07A9D3D9B3}" type="presParOf" srcId="{1AECBB1C-2237-433E-96CE-DBC89F1C7A3F}" destId="{34AA94D0-F827-464B-AC38-61F4FB937EF5}" srcOrd="0" destOrd="0" presId="urn:microsoft.com/office/officeart/2005/8/layout/cycle3"/>
    <dgm:cxn modelId="{F98FBE8C-55C8-4788-80B7-A5D840E1185F}" type="presParOf" srcId="{34AA94D0-F827-464B-AC38-61F4FB937EF5}" destId="{B952E826-8FBA-49F3-BE0E-4812C9481EFF}" srcOrd="0" destOrd="0" presId="urn:microsoft.com/office/officeart/2005/8/layout/cycle3"/>
    <dgm:cxn modelId="{09BD5399-CB79-4381-AD6A-A7F73E10BAD3}" type="presParOf" srcId="{34AA94D0-F827-464B-AC38-61F4FB937EF5}" destId="{733B1F9A-C502-423C-9AB3-A0183690CA15}" srcOrd="1" destOrd="0" presId="urn:microsoft.com/office/officeart/2005/8/layout/cycle3"/>
    <dgm:cxn modelId="{3FDFFFD5-AAB1-46F1-AAEA-06B017687302}" type="presParOf" srcId="{34AA94D0-F827-464B-AC38-61F4FB937EF5}" destId="{F5929B01-1C49-4A01-B2C5-69CACAEF6156}" srcOrd="2" destOrd="0" presId="urn:microsoft.com/office/officeart/2005/8/layout/cycle3"/>
    <dgm:cxn modelId="{E8790643-39F3-45C1-BFD4-CE3728084FD6}" type="presParOf" srcId="{34AA94D0-F827-464B-AC38-61F4FB937EF5}" destId="{EE718D69-5FFF-4D28-BE62-5D23AEF95DDB}" srcOrd="3" destOrd="0" presId="urn:microsoft.com/office/officeart/2005/8/layout/cycle3"/>
    <dgm:cxn modelId="{C9307B8D-738A-4AEA-9053-67C4D22AF545}" type="presParOf" srcId="{34AA94D0-F827-464B-AC38-61F4FB937EF5}" destId="{05317859-98EE-4A26-A01C-0C0D6B851E88}" srcOrd="4" destOrd="0" presId="urn:microsoft.com/office/officeart/2005/8/layout/cycle3"/>
    <dgm:cxn modelId="{4EE8B8CB-A56E-439B-8F1D-A2FF63BE301A}" type="presParOf" srcId="{34AA94D0-F827-464B-AC38-61F4FB937EF5}" destId="{41AD622C-0E80-4058-8B82-021BF817725C}" srcOrd="5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D2450-A75B-4C7E-8E61-2784B1896D7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31EFE-297A-432C-B402-1743BBD9A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6"/>
            <a:ext cx="762000" cy="365125"/>
          </a:xfrm>
        </p:spPr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6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2D5E0A4-3A30-4D31-A025-ECC47A5DE644}" type="datetimeFigureOut">
              <a:rPr lang="ru-RU" smtClean="0"/>
              <a:pPr/>
              <a:t>18.10.2015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6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77E6B29-C147-42BA-A8DA-3B94644B12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63b86_f6ab2b13_X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596" y="1571612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Проект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«Творческий союз педагогов дошкольных учреждений»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г.Новосибирск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214818"/>
            <a:ext cx="9144000" cy="175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Выполнила</a:t>
            </a:r>
            <a:r>
              <a:rPr lang="ru-RU" sz="2600" b="1" dirty="0" smtClean="0">
                <a:solidFill>
                  <a:srgbClr val="002060"/>
                </a:solidFill>
              </a:rPr>
              <a:t>: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Воспитатель МКДОУ Д/С №408 Г.Новосибирска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Карелина Ирина Борисовна</a:t>
            </a:r>
            <a:endParaRPr lang="ru-RU" sz="26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 advTm="2920">
    <p:circle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Проблема: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Еще лет 25-30 назад профессия воспитателя считалась престижной, а сам педагог был самым уважаемым человеком. А почему? Уважение общества и строгие моральные устои.  Воспитателям необходимо снова завоевать доверие общества. И в этом большую роль играет государство, которое уже сейчас оказывает поддержку педагогам. Но все равно еще остро стоит проблема в повышении статуса воспитателя и престижа профессии -Педагога дошкольного образования.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Содержимое 6" descr="DSC_003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_1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_0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_08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Актуальность: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Воспитание личности ребенка воспринимается многими как процесс сам собой разумеющийся, и специально его организовывать не нужно. Но, обострение проблем социализации детей, их самоопределения в жизни заставляют педагогов по-новому взглянуть на организацию воспитательного процесса в широкой образовательной практике. Это, в свою очередь, требует хорошей профессиональной подготовки воспитателей, понимания ими своей роли и степени влияния в становлении личности, определения своей педагогической позиции в деятельности. Этим объясняется актуальность избранной темы.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Цели и задачи творческого </a:t>
            </a:r>
            <a:r>
              <a:rPr lang="ru-RU" dirty="0" smtClean="0">
                <a:solidFill>
                  <a:schemeClr val="bg1"/>
                </a:solidFill>
              </a:rPr>
              <a:t>союза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Цель: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Перспектива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поднятия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значимости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 уважения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нашей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профессии-Воспитателя.</a:t>
            </a:r>
            <a:endParaRPr lang="ru-RU" sz="28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4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solidFill>
                  <a:schemeClr val="bg1"/>
                </a:solidFill>
              </a:rPr>
              <a:t>Задачи:</a:t>
            </a:r>
          </a:p>
          <a:p>
            <a:r>
              <a:rPr lang="ru-RU" sz="8000" dirty="0" smtClean="0">
                <a:solidFill>
                  <a:schemeClr val="bg1"/>
                </a:solidFill>
              </a:rPr>
              <a:t>1. саморазвитие, реализация собственного творческого потенциала Педагога, возможность представления своего опыта коллегам; </a:t>
            </a:r>
          </a:p>
          <a:p>
            <a:r>
              <a:rPr lang="ru-RU" sz="8000" dirty="0" smtClean="0">
                <a:solidFill>
                  <a:schemeClr val="bg1"/>
                </a:solidFill>
              </a:rPr>
              <a:t>2. Привлечь педагогическую общественность и общественные организации к активной совместной работе в воспитательно-образовательном процессе.(проведение конференций, мастер-классов, праздников, театрализованной деятельности,  конкурсов, викторин, </a:t>
            </a:r>
            <a:r>
              <a:rPr lang="ru-RU" sz="8000" dirty="0" smtClean="0">
                <a:solidFill>
                  <a:schemeClr val="bg1"/>
                </a:solidFill>
              </a:rPr>
              <a:t>КВН</a:t>
            </a:r>
            <a:r>
              <a:rPr lang="ru-RU" sz="8000" dirty="0" smtClean="0">
                <a:solidFill>
                  <a:schemeClr val="bg1"/>
                </a:solidFill>
              </a:rPr>
              <a:t>.)</a:t>
            </a:r>
            <a:endParaRPr lang="ru-RU" sz="8000" dirty="0" smtClean="0">
              <a:solidFill>
                <a:schemeClr val="bg1"/>
              </a:solidFill>
            </a:endParaRPr>
          </a:p>
          <a:p>
            <a:r>
              <a:rPr lang="ru-RU" sz="8000" dirty="0" smtClean="0">
                <a:solidFill>
                  <a:schemeClr val="bg1"/>
                </a:solidFill>
              </a:rPr>
              <a:t>3.укрепить взаимодействие родителей(как активных участников педагогического процесса) и педагогов.</a:t>
            </a:r>
          </a:p>
          <a:p>
            <a:endParaRPr lang="ru-RU" sz="5000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ln w="6350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/>
            </a:r>
            <a:br>
              <a:rPr lang="ru-RU" dirty="0" smtClean="0">
                <a:ln w="6350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2831786"/>
          <a:ext cx="6096000" cy="192024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19202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Тип проекта: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Долгосрочный(от года до 5 лет);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Творческий(После воплощения проекта в жизнь проводится оформление результата в виде детских  праздников, выступлений на площадках города Творческого союза и детей);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Информационный (информирование общества, заявление о себе обществу как Творческой группы инициативных воспитателей);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Фронтальный(выполняется всем коллективом);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 Открытый (по характеру контактов-с обществом и общественными организациями, семьей.)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Форма работы: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Выездная работа в дошкольные учреждения города (презентация Творческого Союза, открытые занятия, познавательные игры,  конференции, мастер- классы, театрализация, викторины и т.д. );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  праздники и развлечения на общественных площадках города.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Этапы реализации проекта: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2700" dirty="0" smtClean="0">
                <a:solidFill>
                  <a:schemeClr val="bg1"/>
                </a:solidFill>
              </a:rPr>
              <a:t>организационно-подготовительный этап</a:t>
            </a:r>
            <a:endParaRPr lang="ru-RU" sz="27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WrJq2Q2DKj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226" y="1600200"/>
            <a:ext cx="7065547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Символ                творческого союза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Содержимое 4" descr="символ клуба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49500" y="1770062"/>
            <a:ext cx="4445000" cy="4368800"/>
          </a:xfrm>
        </p:spPr>
      </p:pic>
    </p:spTree>
  </p:cSld>
  <p:clrMapOvr>
    <a:masterClrMapping/>
  </p:clrMapOvr>
  <p:transition advTm="680">
    <p:sndAc>
      <p:stSnd>
        <p:snd r:embed="rId2" name="hammer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              </a:t>
            </a:r>
            <a:r>
              <a:rPr lang="ru-RU" b="1" dirty="0" smtClean="0">
                <a:solidFill>
                  <a:schemeClr val="bg1"/>
                </a:solidFill>
              </a:rPr>
              <a:t>Эмблема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творческого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союза: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эмблема клуба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32985" y="1600201"/>
            <a:ext cx="6278033" cy="4708525"/>
          </a:xfrm>
        </p:spPr>
      </p:pic>
    </p:spTree>
  </p:cSld>
  <p:clrMapOvr>
    <a:masterClrMapping/>
  </p:clrMapOvr>
  <p:transition advTm="1250">
    <p:wipe dir="d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итчал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Основной этап: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Реализация проекта</a:t>
            </a:r>
            <a:br>
              <a:rPr lang="ru-RU" sz="2000" dirty="0" smtClean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900" dirty="0" smtClean="0">
                <a:solidFill>
                  <a:schemeClr val="bg1"/>
                </a:solidFill>
              </a:rPr>
              <a:t>Информационная деятельность(конференции, презентация Творческого Союза для  воспитателей, консультации ,обмен опытом, обсуждение педагогических ситуаций, дискуссии.)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Театральная деятельность: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1.Постановка </a:t>
            </a:r>
            <a:r>
              <a:rPr lang="ru-RU" sz="1900" dirty="0" smtClean="0">
                <a:solidFill>
                  <a:schemeClr val="bg1"/>
                </a:solidFill>
              </a:rPr>
              <a:t>спектакля к Году Литературы. Участники-воспитанники </a:t>
            </a:r>
            <a:r>
              <a:rPr lang="ru-RU" sz="1900" dirty="0" err="1" smtClean="0">
                <a:solidFill>
                  <a:schemeClr val="bg1"/>
                </a:solidFill>
              </a:rPr>
              <a:t>д</a:t>
            </a:r>
            <a:r>
              <a:rPr lang="ru-RU" sz="1900" dirty="0" smtClean="0">
                <a:solidFill>
                  <a:schemeClr val="bg1"/>
                </a:solidFill>
              </a:rPr>
              <a:t>/с </a:t>
            </a:r>
            <a:r>
              <a:rPr lang="ru-RU" sz="1900" dirty="0" smtClean="0">
                <a:solidFill>
                  <a:schemeClr val="bg1"/>
                </a:solidFill>
              </a:rPr>
              <a:t>№</a:t>
            </a:r>
            <a:r>
              <a:rPr lang="ru-RU" sz="1900" dirty="0" smtClean="0">
                <a:solidFill>
                  <a:schemeClr val="bg1"/>
                </a:solidFill>
              </a:rPr>
              <a:t>408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  <a:r>
              <a:rPr lang="ru-RU" sz="1900" dirty="0" smtClean="0">
                <a:solidFill>
                  <a:schemeClr val="bg1"/>
                </a:solidFill>
              </a:rPr>
              <a:t>(планируется </a:t>
            </a:r>
            <a:r>
              <a:rPr lang="ru-RU" sz="1900" dirty="0" smtClean="0">
                <a:solidFill>
                  <a:schemeClr val="bg1"/>
                </a:solidFill>
              </a:rPr>
              <a:t>выступление  перед  детской аудиторией детского сада и приглашенных родителей в 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  <a:r>
              <a:rPr lang="ru-RU" sz="1900" dirty="0" smtClean="0">
                <a:solidFill>
                  <a:schemeClr val="bg1"/>
                </a:solidFill>
              </a:rPr>
              <a:t>детском </a:t>
            </a:r>
            <a:r>
              <a:rPr lang="ru-RU" sz="1900" dirty="0" smtClean="0">
                <a:solidFill>
                  <a:schemeClr val="bg1"/>
                </a:solidFill>
              </a:rPr>
              <a:t>саду №408 г.Новосибирска.)</a:t>
            </a:r>
            <a:endParaRPr lang="ru-RU" sz="1900" dirty="0" smtClean="0">
              <a:solidFill>
                <a:schemeClr val="bg1"/>
              </a:solidFill>
            </a:endParaRPr>
          </a:p>
          <a:p>
            <a:r>
              <a:rPr lang="ru-RU" sz="1900" dirty="0" smtClean="0">
                <a:solidFill>
                  <a:schemeClr val="bg1"/>
                </a:solidFill>
              </a:rPr>
              <a:t>2.Постановка </a:t>
            </a:r>
            <a:r>
              <a:rPr lang="ru-RU" sz="1900" dirty="0" smtClean="0">
                <a:solidFill>
                  <a:schemeClr val="bg1"/>
                </a:solidFill>
              </a:rPr>
              <a:t>Притчи о малыше и необычном цветке воспитателями Творческого Союза.(поиск спонсоров для костюмов, площадок  для выступления(детские сады, площадки торговых центров).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3.Планируемые выступления на </a:t>
            </a:r>
            <a:r>
              <a:rPr lang="ru-RU" sz="1900" dirty="0" smtClean="0">
                <a:solidFill>
                  <a:schemeClr val="bg1"/>
                </a:solidFill>
              </a:rPr>
              <a:t>День </a:t>
            </a:r>
            <a:r>
              <a:rPr lang="ru-RU" sz="1900" dirty="0" smtClean="0">
                <a:solidFill>
                  <a:schemeClr val="bg1"/>
                </a:solidFill>
              </a:rPr>
              <a:t>Города, </a:t>
            </a:r>
            <a:r>
              <a:rPr lang="ru-RU" sz="1900" dirty="0" smtClean="0">
                <a:solidFill>
                  <a:schemeClr val="bg1"/>
                </a:solidFill>
              </a:rPr>
              <a:t>День </a:t>
            </a:r>
            <a:r>
              <a:rPr lang="ru-RU" sz="1900" dirty="0" smtClean="0">
                <a:solidFill>
                  <a:schemeClr val="bg1"/>
                </a:solidFill>
              </a:rPr>
              <a:t>защиты детей(сценки из произведений А.С. Пушкина), 9мая (в честь 70-летия Великой победы)Планируется исполнение стихотворений о ВОВ. 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  <a:endParaRPr lang="ru-RU" sz="1900" dirty="0" smtClean="0">
              <a:solidFill>
                <a:schemeClr val="bg1"/>
              </a:solidFill>
            </a:endParaRPr>
          </a:p>
          <a:p>
            <a:r>
              <a:rPr lang="ru-RU" sz="1900" dirty="0" smtClean="0">
                <a:solidFill>
                  <a:schemeClr val="bg1"/>
                </a:solidFill>
              </a:rPr>
              <a:t>Творческая деятельность:</a:t>
            </a:r>
          </a:p>
          <a:p>
            <a:r>
              <a:rPr lang="ru-RU" sz="1900" dirty="0" smtClean="0">
                <a:solidFill>
                  <a:schemeClr val="bg1"/>
                </a:solidFill>
              </a:rPr>
              <a:t>Мастер-классы (для воспитателей в ДОУ) и детей  (на значимых праздниках города).Например по  </a:t>
            </a:r>
            <a:r>
              <a:rPr lang="ru-RU" sz="1900" dirty="0" err="1" smtClean="0">
                <a:solidFill>
                  <a:schemeClr val="bg1"/>
                </a:solidFill>
              </a:rPr>
              <a:t>пластилинографии</a:t>
            </a:r>
            <a:r>
              <a:rPr lang="ru-RU" sz="1900" dirty="0" smtClean="0">
                <a:solidFill>
                  <a:schemeClr val="bg1"/>
                </a:solidFill>
              </a:rPr>
              <a:t>, оригами.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Заключительный этап: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Ожидаемые</a:t>
            </a:r>
            <a:r>
              <a:rPr lang="ru-RU" sz="2200" dirty="0" smtClean="0"/>
              <a:t> </a:t>
            </a:r>
            <a:r>
              <a:rPr lang="ru-RU" sz="2200" dirty="0" smtClean="0">
                <a:solidFill>
                  <a:schemeClr val="bg1"/>
                </a:solidFill>
              </a:rPr>
              <a:t>результаты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Творческий союз должен обеспечить: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400552" cy="4525963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Развитие системы воспитания, основанной на использование лучшего педагогического опыта воспитательской деятельности. Повышение уровня образованности воспитателя;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Взаимодействие общеобразовательных </a:t>
            </a:r>
            <a:r>
              <a:rPr lang="ru-RU" sz="1800" dirty="0" smtClean="0">
                <a:solidFill>
                  <a:schemeClr val="bg1"/>
                </a:solidFill>
              </a:rPr>
              <a:t>учреждений 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организаций дополнительного образования  и иных организаций  в сфере  воспитания;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Повышение общественного престижа семьи, статуса педагога перед родителями, укрепление  традиций семейного </a:t>
            </a:r>
            <a:r>
              <a:rPr lang="ru-RU" sz="1800" dirty="0" smtClean="0">
                <a:solidFill>
                  <a:schemeClr val="bg1"/>
                </a:solidFill>
              </a:rPr>
              <a:t>воспитания.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8" name="Содержимое 7" descr="www.sovet.donbass.co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3504" y="2428868"/>
            <a:ext cx="3121152" cy="257176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aulaisms-momter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285860"/>
            <a:ext cx="7873016" cy="5180953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Мы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идем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навстречу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новому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дню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1036</TotalTime>
  <Words>554</Words>
  <Application>Microsoft Office PowerPoint</Application>
  <PresentationFormat>Экран (4:3)</PresentationFormat>
  <Paragraphs>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Слайд 1</vt:lpstr>
      <vt:lpstr>Проект  «Творческий союз педагогов дошкольных учреждений» г.Новосибирск</vt:lpstr>
      <vt:lpstr>Проблема:</vt:lpstr>
      <vt:lpstr>Слайд 4</vt:lpstr>
      <vt:lpstr>Слайд 5</vt:lpstr>
      <vt:lpstr>Слайд 6</vt:lpstr>
      <vt:lpstr>Актуальность:</vt:lpstr>
      <vt:lpstr>Цели и задачи творческого союза:</vt:lpstr>
      <vt:lpstr>    </vt:lpstr>
      <vt:lpstr>Тип проекта:</vt:lpstr>
      <vt:lpstr>Форма работы:</vt:lpstr>
      <vt:lpstr>Этапы реализации проекта: организационно-подготовительный этап</vt:lpstr>
      <vt:lpstr>                     Символ                творческого союза</vt:lpstr>
      <vt:lpstr>               Эмблема творческого союза: </vt:lpstr>
      <vt:lpstr>Слайд 15</vt:lpstr>
      <vt:lpstr>Основной этап: Реализация проекта </vt:lpstr>
      <vt:lpstr>Заключительный этап: Ожидаемые результаты Творческий союз должен обеспечить:</vt:lpstr>
      <vt:lpstr>Мы идем навстречу новому дню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«Ассоциация воспитателей»</dc:title>
  <dc:creator>Мама Ира</dc:creator>
  <cp:lastModifiedBy>мама И</cp:lastModifiedBy>
  <cp:revision>171</cp:revision>
  <dcterms:created xsi:type="dcterms:W3CDTF">2015-02-06T04:40:54Z</dcterms:created>
  <dcterms:modified xsi:type="dcterms:W3CDTF">2015-10-18T05:51:19Z</dcterms:modified>
</cp:coreProperties>
</file>