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CC"/>
    <a:srgbClr val="FFFF66"/>
    <a:srgbClr val="99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46" autoAdjust="0"/>
    <p:restoredTop sz="94687" autoAdjust="0"/>
  </p:normalViewPr>
  <p:slideViewPr>
    <p:cSldViewPr>
      <p:cViewPr varScale="1">
        <p:scale>
          <a:sx n="89" d="100"/>
          <a:sy n="89" d="100"/>
        </p:scale>
        <p:origin x="-13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2735A-C1CA-4B2D-90D6-462DD20ED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F27F4-B776-421D-AE75-60EEBAD84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0708D-D2B8-4458-8AD8-9264738759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3CE8F-ADEF-43E3-B6B7-80EB36714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706F7-89AD-4B95-BE43-E0310BF7E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C3035-7048-4370-B352-FF55E2412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9A7C1-F490-4E8D-BF38-A5E3C056B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C12BC-AD5B-4A69-8B49-45E2DC419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8738A-1722-4AF8-AE05-599FB7D7B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BDB8E-36B2-42C8-AEFF-5A95F0525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3A9E2-7A41-40A9-AB19-C70C47207E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935E4-9C1D-4E2A-881E-89B14CBD6D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13415542-A08D-4672-8649-C70CAD6ED6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1773238"/>
            <a:ext cx="7772400" cy="350520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Тема урока</a:t>
            </a:r>
            <a:r>
              <a:rPr lang="ru-RU" b="1" smtClean="0"/>
              <a:t>  «Видоизменения  подземных  побегов и корней»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010400" cy="1241425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Отгадайте загадки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029575" cy="35290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Лоскуток на лоскутке- зеленые заплатки,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Целый день на животе греется на грядке.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Сидит дед, во сто шуб одет,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Кто его раздевает тот слезы проливает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endParaRPr lang="ru-RU" sz="2800" b="1" smtClean="0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z="2800" b="1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010400" cy="1241425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Отгадайте загадки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8029575" cy="38163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Красная девица росла в темнице,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Люди в руки брали, косы рвали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Кругла, а не месяц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Желта , а не масло,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С хвостом , а не мышь.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endParaRPr lang="ru-RU" sz="2800" b="1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57188"/>
            <a:ext cx="7286625" cy="714375"/>
          </a:xfrm>
        </p:spPr>
        <p:txBody>
          <a:bodyPr/>
          <a:lstStyle/>
          <a:p>
            <a:pPr algn="ctr" eaLnBrk="1" hangingPunct="1"/>
            <a:r>
              <a:rPr lang="ru-RU" sz="2400" b="1" smtClean="0"/>
              <a:t>Какие фотографии являются лишними?</a:t>
            </a:r>
          </a:p>
        </p:txBody>
      </p:sp>
      <p:pic>
        <p:nvPicPr>
          <p:cNvPr id="6147" name="Содержимое 4" descr="0_31_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0" y="1000125"/>
            <a:ext cx="3194050" cy="2214563"/>
          </a:xfrm>
        </p:spPr>
      </p:pic>
      <p:pic>
        <p:nvPicPr>
          <p:cNvPr id="6148" name="Рисунок 5" descr="0004-022-Plodovy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3571875"/>
            <a:ext cx="2286000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6" descr="561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6163" y="1143000"/>
            <a:ext cx="30178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7" descr="129843-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1643063"/>
            <a:ext cx="2714625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8" descr="i009135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50" y="4071938"/>
            <a:ext cx="31432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9" descr="i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3500438"/>
            <a:ext cx="27320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упе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42852"/>
            <a:ext cx="2214578" cy="3429000"/>
          </a:xfrm>
          <a:prstGeom prst="rect">
            <a:avLst/>
          </a:prstGeom>
        </p:spPr>
      </p:pic>
      <p:pic>
        <p:nvPicPr>
          <p:cNvPr id="3" name="Рисунок 2" descr="лук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14290"/>
            <a:ext cx="2857520" cy="3043880"/>
          </a:xfrm>
          <a:prstGeom prst="rect">
            <a:avLst/>
          </a:prstGeom>
        </p:spPr>
      </p:pic>
      <p:pic>
        <p:nvPicPr>
          <p:cNvPr id="4" name="Рисунок 3" descr="морков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357562"/>
            <a:ext cx="4288801" cy="3214710"/>
          </a:xfrm>
          <a:prstGeom prst="rect">
            <a:avLst/>
          </a:prstGeom>
        </p:spPr>
      </p:pic>
      <p:pic>
        <p:nvPicPr>
          <p:cNvPr id="5" name="Рисунок 4" descr="свёкл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500438"/>
            <a:ext cx="4191029" cy="3143272"/>
          </a:xfrm>
          <a:prstGeom prst="rect">
            <a:avLst/>
          </a:prstGeom>
        </p:spPr>
      </p:pic>
      <p:pic>
        <p:nvPicPr>
          <p:cNvPr id="6" name="Рисунок 5" descr="топинамбур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174" y="428604"/>
            <a:ext cx="3483542" cy="2428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720" y="292893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1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40" y="285749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2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2786058"/>
            <a:ext cx="420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3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9058" y="400050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4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5338" y="600076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5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5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862013"/>
          </a:xfrm>
        </p:spPr>
        <p:txBody>
          <a:bodyPr/>
          <a:lstStyle/>
          <a:p>
            <a:pPr algn="ctr" eaLnBrk="1" hangingPunct="1"/>
            <a:r>
              <a:rPr lang="ru-RU" sz="2800" b="1" smtClean="0"/>
              <a:t>Определительная таблица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400" b="1" smtClean="0"/>
          </a:p>
          <a:p>
            <a:pPr eaLnBrk="1" hangingPunct="1">
              <a:buFont typeface="Wingdings" pitchFamily="2" charset="2"/>
              <a:buNone/>
            </a:pPr>
            <a:endParaRPr lang="ru-RU" sz="2400" b="1" smtClean="0">
              <a:solidFill>
                <a:srgbClr val="0000CC"/>
              </a:solidFill>
            </a:endParaRPr>
          </a:p>
        </p:txBody>
      </p:sp>
      <p:graphicFrame>
        <p:nvGraphicFramePr>
          <p:cNvPr id="42047" name="Group 63"/>
          <p:cNvGraphicFramePr>
            <a:graphicFrameLocks noGrp="1"/>
          </p:cNvGraphicFramePr>
          <p:nvPr>
            <p:ph sz="half" idx="2"/>
          </p:nvPr>
        </p:nvGraphicFramePr>
        <p:xfrm>
          <a:off x="468313" y="1341438"/>
          <a:ext cx="8207375" cy="4895851"/>
        </p:xfrm>
        <a:graphic>
          <a:graphicData uri="http://schemas.openxmlformats.org/drawingml/2006/table">
            <a:tbl>
              <a:tblPr/>
              <a:tblGrid>
                <a:gridCol w="1700212"/>
                <a:gridCol w="1184275"/>
                <a:gridCol w="1257300"/>
                <a:gridCol w="960438"/>
                <a:gridCol w="1109662"/>
                <a:gridCol w="1035050"/>
                <a:gridCol w="960438"/>
              </a:tblGrid>
              <a:tr h="984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  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   Группа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Объект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Морковь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Лук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Свекла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Купена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500063" y="1357313"/>
            <a:ext cx="1643062" cy="928687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620000" cy="1527175"/>
          </a:xfrm>
        </p:spPr>
        <p:txBody>
          <a:bodyPr/>
          <a:lstStyle/>
          <a:p>
            <a:pPr algn="ctr" eaLnBrk="1" hangingPunct="1"/>
            <a:r>
              <a:rPr lang="ru-RU" sz="3600" b="1" dirty="0" smtClean="0"/>
              <a:t>Критерии оценивания работы </a:t>
            </a:r>
            <a:br>
              <a:rPr lang="ru-RU" sz="3600" b="1" dirty="0" smtClean="0"/>
            </a:br>
            <a:r>
              <a:rPr lang="ru-RU" sz="3600" b="1" dirty="0" smtClean="0"/>
              <a:t>в группе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05000"/>
            <a:ext cx="8135937" cy="4260850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ru-RU" dirty="0" smtClean="0"/>
              <a:t>Умение высказывать свое мнение в группе, аргументировать его, согласовывать его  с мнениями членов группы.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ru-RU" dirty="0" smtClean="0"/>
              <a:t>Умение вступать в диалог, участвовать в коллективном обсуждении проблем.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ru-RU" dirty="0" smtClean="0"/>
              <a:t>Умение уважительно и внимательно относиться к партнерам.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хо">
  <a:themeElements>
    <a:clrScheme name="Эхо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Эх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Эхо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360</TotalTime>
  <Words>142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Эхо</vt:lpstr>
      <vt:lpstr>Тема урока  «Видоизменения  подземных  побегов и корней»</vt:lpstr>
      <vt:lpstr>Отгадайте загадки</vt:lpstr>
      <vt:lpstr>Отгадайте загадки</vt:lpstr>
      <vt:lpstr>Какие фотографии являются лишними?</vt:lpstr>
      <vt:lpstr>Слайд 5</vt:lpstr>
      <vt:lpstr>Определительная таблица</vt:lpstr>
      <vt:lpstr>Критерии оценивания работы  в группе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 «Видоизменения  подземных  побегов и корней»</dc:title>
  <dc:creator>ученик</dc:creator>
  <cp:lastModifiedBy>Admin</cp:lastModifiedBy>
  <cp:revision>29</cp:revision>
  <dcterms:created xsi:type="dcterms:W3CDTF">2013-12-04T18:34:20Z</dcterms:created>
  <dcterms:modified xsi:type="dcterms:W3CDTF">2015-03-23T19:34:42Z</dcterms:modified>
</cp:coreProperties>
</file>