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60" r:id="rId12"/>
    <p:sldId id="261" r:id="rId13"/>
    <p:sldId id="262" r:id="rId14"/>
    <p:sldId id="270" r:id="rId15"/>
    <p:sldId id="271" r:id="rId16"/>
    <p:sldId id="272" r:id="rId17"/>
    <p:sldId id="273" r:id="rId18"/>
    <p:sldId id="26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476672"/>
            <a:ext cx="7848872" cy="5904656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solidFill>
                  <a:schemeClr val="bg1"/>
                </a:solidFill>
              </a:rPr>
              <a:t>Где не хватает терпения, надо бы постараться понять,</a:t>
            </a:r>
            <a:br>
              <a:rPr lang="ru-RU" sz="4000" b="1" i="1" dirty="0" smtClean="0">
                <a:solidFill>
                  <a:schemeClr val="bg1"/>
                </a:solidFill>
              </a:rPr>
            </a:br>
            <a:r>
              <a:rPr lang="ru-RU" sz="4000" b="1" i="1" dirty="0" smtClean="0">
                <a:solidFill>
                  <a:schemeClr val="bg1"/>
                </a:solidFill>
              </a:rPr>
              <a:t>где не понимаю – постараться вытерпеть, </a:t>
            </a:r>
            <a:br>
              <a:rPr lang="ru-RU" sz="4000" b="1" i="1" dirty="0" smtClean="0">
                <a:solidFill>
                  <a:schemeClr val="bg1"/>
                </a:solidFill>
              </a:rPr>
            </a:br>
            <a:r>
              <a:rPr lang="ru-RU" sz="4000" b="1" i="1" dirty="0" smtClean="0">
                <a:solidFill>
                  <a:schemeClr val="bg1"/>
                </a:solidFill>
              </a:rPr>
              <a:t>и всегда я принимаю ребёнка, всегда люблю».</a:t>
            </a:r>
            <a:br>
              <a:rPr lang="ru-RU" sz="4000" b="1" i="1" dirty="0" smtClean="0">
                <a:solidFill>
                  <a:schemeClr val="bg1"/>
                </a:solidFill>
              </a:rPr>
            </a:br>
            <a:r>
              <a:rPr lang="ru-RU" sz="4000" b="1" i="1" dirty="0" smtClean="0">
                <a:solidFill>
                  <a:schemeClr val="bg1"/>
                </a:solidFill>
              </a:rPr>
              <a:t>С. Соловейчик</a:t>
            </a:r>
            <a:endParaRPr lang="ru-RU" sz="4000" b="1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429000" y="3215481"/>
            <a:ext cx="2286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143240" y="3357562"/>
          <a:ext cx="381000" cy="485775"/>
        </p:xfrm>
        <a:graphic>
          <a:graphicData uri="http://schemas.openxmlformats.org/presentationml/2006/ole">
            <p:oleObj spid="_x0000_s1026" name="Пакет" r:id="rId4" imgW="380880" imgH="485640" progId="Package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381500" y="3186113"/>
          <a:ext cx="381000" cy="485775"/>
        </p:xfrm>
        <a:graphic>
          <a:graphicData uri="http://schemas.openxmlformats.org/presentationml/2006/ole">
            <p:oleObj spid="_x0000_s1027" name="Пакет" r:id="rId5" imgW="380880" imgH="485640" progId="Package">
              <p:embed/>
            </p:oleObj>
          </a:graphicData>
        </a:graphic>
      </p:graphicFrame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7166"/>
            <a:ext cx="8286808" cy="6114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0"/>
            <a:ext cx="8286808" cy="648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76320"/>
            <a:ext cx="8858280" cy="648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76320"/>
            <a:ext cx="8858280" cy="648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CC"/>
                </a:solidFill>
              </a:rPr>
              <a:t>ШКОЛА</a:t>
            </a:r>
            <a:endParaRPr lang="ru-RU" dirty="0">
              <a:solidFill>
                <a:srgbClr val="0000CC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400569" y="1935163"/>
            <a:ext cx="2342862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CC"/>
                </a:solidFill>
              </a:rPr>
              <a:t>ОЦЕНКА      </a:t>
            </a:r>
            <a:r>
              <a:rPr lang="ru-RU" dirty="0" smtClean="0"/>
              <a:t>           </a:t>
            </a:r>
            <a:r>
              <a:rPr lang="ru-RU" dirty="0" smtClean="0">
                <a:solidFill>
                  <a:srgbClr val="0000CC"/>
                </a:solidFill>
              </a:rPr>
              <a:t> ОТМЕТКА</a:t>
            </a:r>
            <a:endParaRPr lang="ru-RU" dirty="0">
              <a:solidFill>
                <a:srgbClr val="0000CC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868144" y="1988840"/>
            <a:ext cx="2342862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88840"/>
            <a:ext cx="2854563" cy="4491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b="1" dirty="0" smtClean="0">
                <a:solidFill>
                  <a:srgbClr val="0000CC"/>
                </a:solidFill>
              </a:rPr>
              <a:t>    </a:t>
            </a:r>
            <a:r>
              <a:rPr lang="ru-RU" sz="3200" b="1" i="1" dirty="0" smtClean="0">
                <a:solidFill>
                  <a:srgbClr val="0000CC"/>
                </a:solidFill>
              </a:rPr>
              <a:t>Не ругайте своего ребенка за        плохую отметку. Ему очень хочется быть в ваших глазах хорошим. Если быть хорошим  не получается, ребенок начинает врать и изворачиваться, что бы быть в ваших</a:t>
            </a:r>
            <a:r>
              <a:rPr lang="ru-RU" sz="3200" b="1" dirty="0" smtClean="0">
                <a:solidFill>
                  <a:srgbClr val="0000CC"/>
                </a:solidFill>
              </a:rPr>
              <a:t> </a:t>
            </a:r>
            <a:r>
              <a:rPr lang="ru-RU" sz="3200" b="1" i="1" dirty="0" smtClean="0">
                <a:solidFill>
                  <a:srgbClr val="0000CC"/>
                </a:solidFill>
              </a:rPr>
              <a:t>глазах хорошим. </a:t>
            </a:r>
            <a:endParaRPr lang="ru-RU" sz="32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00CC"/>
                </a:solidFill>
              </a:rPr>
              <a:t>   </a:t>
            </a:r>
            <a:r>
              <a:rPr lang="ru-RU" sz="4000" b="1" i="1" dirty="0" smtClean="0">
                <a:solidFill>
                  <a:srgbClr val="0000CC"/>
                </a:solidFill>
              </a:rPr>
              <a:t>Не учите своего ребенка ловчить, унижаться и приспосабливаться ради положительного результата в виде высокой отметки.</a:t>
            </a:r>
            <a:endParaRPr lang="ru-RU" sz="4000" b="1" dirty="0" smtClean="0">
              <a:solidFill>
                <a:srgbClr val="0000CC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b="1" i="1" dirty="0" smtClean="0">
                <a:solidFill>
                  <a:srgbClr val="0000CC"/>
                </a:solidFill>
              </a:rPr>
              <a:t>   Никогда не выражайте сомнений по поводу объективности выставленной вашему ребенку отметки вслух. </a:t>
            </a:r>
            <a:endParaRPr lang="ru-RU" sz="3200" b="1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ru-RU" sz="3200" b="1" i="1" dirty="0" smtClean="0">
                <a:solidFill>
                  <a:srgbClr val="0000CC"/>
                </a:solidFill>
              </a:rPr>
              <a:t>    Если сомнения - идите в школу и пытайтесь объективно разобраться в ситуации. </a:t>
            </a:r>
            <a:endParaRPr lang="ru-RU" sz="32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i="1" dirty="0" smtClean="0"/>
              <a:t>   </a:t>
            </a:r>
            <a:r>
              <a:rPr lang="ru-RU" sz="3200" b="1" i="1" dirty="0" smtClean="0">
                <a:solidFill>
                  <a:srgbClr val="0000CC"/>
                </a:solidFill>
              </a:rPr>
              <a:t>Сочувствуйте своему ребенку, если он долго трудился, но результат его труда не высок. Объясните ему, что важен не только высокий результат. Больше важны знания, которые он сможет приобрести в результате ежедневного, упорного труда.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i="1" dirty="0" smtClean="0"/>
              <a:t>    </a:t>
            </a:r>
            <a:r>
              <a:rPr lang="ru-RU" sz="3600" b="1" i="1" dirty="0" smtClean="0">
                <a:solidFill>
                  <a:srgbClr val="0000CC"/>
                </a:solidFill>
              </a:rPr>
              <a:t>Поддерживайте ребенка в его, пусть не очень значительных, но победах над собой, над своей ленью. Демонстрируйте положительные результаты своего труда, чтобы ребенку хотелось вам подражать.</a:t>
            </a:r>
            <a:endParaRPr lang="ru-RU" sz="3600" b="1" dirty="0" smtClean="0">
              <a:solidFill>
                <a:srgbClr val="0000CC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i="1" dirty="0" smtClean="0"/>
              <a:t>   </a:t>
            </a:r>
            <a:r>
              <a:rPr lang="ru-RU" sz="4000" b="1" i="1" dirty="0" smtClean="0">
                <a:solidFill>
                  <a:srgbClr val="0000CC"/>
                </a:solidFill>
              </a:rPr>
              <a:t>Отметка, прежде всего, должна стать сигналом того, над чем с ребенком вы должны поработать.</a:t>
            </a:r>
            <a:endParaRPr lang="ru-RU" sz="4000" b="1" dirty="0" smtClean="0">
              <a:solidFill>
                <a:srgbClr val="0000CC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CC"/>
                </a:solidFill>
              </a:rPr>
              <a:t>ВОПРОС</a:t>
            </a:r>
            <a:endParaRPr lang="ru-RU" dirty="0">
              <a:solidFill>
                <a:srgbClr val="0000CC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400569" y="1935163"/>
            <a:ext cx="2342862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CC"/>
                </a:solidFill>
              </a:rPr>
              <a:t>ПАМЯТКА</a:t>
            </a:r>
            <a:endParaRPr lang="ru-RU" dirty="0">
              <a:solidFill>
                <a:srgbClr val="0000CC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400569" y="1935163"/>
            <a:ext cx="2342862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8388424" cy="6137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CC"/>
                </a:solidFill>
              </a:rPr>
              <a:t>ПАМЯТКА</a:t>
            </a:r>
            <a:endParaRPr lang="ru-RU" dirty="0">
              <a:solidFill>
                <a:srgbClr val="0000CC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400569" y="1935163"/>
            <a:ext cx="2342862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CC"/>
                </a:solidFill>
              </a:rPr>
              <a:t>ОЦЕНКА      </a:t>
            </a:r>
            <a:r>
              <a:rPr lang="ru-RU" dirty="0" smtClean="0"/>
              <a:t>           </a:t>
            </a:r>
            <a:r>
              <a:rPr lang="ru-RU" dirty="0" smtClean="0">
                <a:solidFill>
                  <a:srgbClr val="0000CC"/>
                </a:solidFill>
              </a:rPr>
              <a:t> ОТМЕТКА</a:t>
            </a:r>
            <a:endParaRPr lang="ru-RU" dirty="0">
              <a:solidFill>
                <a:srgbClr val="0000CC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868144" y="1988840"/>
            <a:ext cx="2342862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88840"/>
            <a:ext cx="2854563" cy="4491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CC"/>
                </a:solidFill>
              </a:rPr>
              <a:t>ШКОЛА</a:t>
            </a:r>
            <a:endParaRPr lang="ru-RU" dirty="0">
              <a:solidFill>
                <a:srgbClr val="0000CC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400569" y="1935163"/>
            <a:ext cx="2342862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Светлана\Desktop\семь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928670"/>
            <a:ext cx="8286808" cy="5500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525963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4400" b="1" dirty="0" smtClean="0">
                <a:solidFill>
                  <a:srgbClr val="0000CC"/>
                </a:solidFill>
              </a:rPr>
              <a:t>- Для меня было ценным…</a:t>
            </a:r>
          </a:p>
          <a:p>
            <a:r>
              <a:rPr lang="ru-RU" sz="4400" b="1" dirty="0" smtClean="0">
                <a:solidFill>
                  <a:srgbClr val="0000CC"/>
                </a:solidFill>
              </a:rPr>
              <a:t>-Я понимаю…</a:t>
            </a:r>
          </a:p>
          <a:p>
            <a:r>
              <a:rPr lang="ru-RU" sz="4400" b="1" dirty="0" smtClean="0">
                <a:solidFill>
                  <a:srgbClr val="0000CC"/>
                </a:solidFill>
              </a:rPr>
              <a:t>- Я буду стараться…</a:t>
            </a:r>
          </a:p>
          <a:p>
            <a:r>
              <a:rPr lang="ru-RU" sz="4400" b="1" dirty="0" smtClean="0">
                <a:solidFill>
                  <a:srgbClr val="0000CC"/>
                </a:solidFill>
              </a:rPr>
              <a:t>- Мне хотелось бы еще узнать…</a:t>
            </a:r>
            <a:endParaRPr lang="ru-RU" sz="44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72</TotalTime>
  <Words>218</Words>
  <Application>Microsoft Office PowerPoint</Application>
  <PresentationFormat>Экран (4:3)</PresentationFormat>
  <Paragraphs>21</Paragraphs>
  <Slides>18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Поток</vt:lpstr>
      <vt:lpstr>Пакет</vt:lpstr>
      <vt:lpstr>Слайд 1</vt:lpstr>
      <vt:lpstr>Слайд 2</vt:lpstr>
      <vt:lpstr>ШКОЛА</vt:lpstr>
      <vt:lpstr>ОЦЕНКА                  ОТМЕТКА</vt:lpstr>
      <vt:lpstr>Слайд 5</vt:lpstr>
      <vt:lpstr>Слайд 6</vt:lpstr>
      <vt:lpstr>Слайд 7</vt:lpstr>
      <vt:lpstr>Слайд 8</vt:lpstr>
      <vt:lpstr>Слайд 9</vt:lpstr>
      <vt:lpstr>Слайд 10</vt:lpstr>
      <vt:lpstr>ВОПРОС</vt:lpstr>
      <vt:lpstr>ПАМЯТКА</vt:lpstr>
      <vt:lpstr>Слайд 13</vt:lpstr>
      <vt:lpstr>ПАМЯТКА</vt:lpstr>
      <vt:lpstr>ОЦЕНКА                  ОТМЕТКА</vt:lpstr>
      <vt:lpstr>ШКОЛА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Светлана</cp:lastModifiedBy>
  <cp:revision>11</cp:revision>
  <dcterms:modified xsi:type="dcterms:W3CDTF">2015-11-16T07:52:08Z</dcterms:modified>
</cp:coreProperties>
</file>