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61" r:id="rId5"/>
    <p:sldId id="265" r:id="rId6"/>
    <p:sldId id="278" r:id="rId7"/>
    <p:sldId id="266" r:id="rId8"/>
    <p:sldId id="267" r:id="rId9"/>
    <p:sldId id="268" r:id="rId10"/>
    <p:sldId id="263" r:id="rId11"/>
    <p:sldId id="262" r:id="rId12"/>
    <p:sldId id="269" r:id="rId13"/>
    <p:sldId id="270" r:id="rId14"/>
    <p:sldId id="271" r:id="rId15"/>
    <p:sldId id="259" r:id="rId16"/>
    <p:sldId id="274" r:id="rId17"/>
    <p:sldId id="276" r:id="rId18"/>
    <p:sldId id="281" r:id="rId19"/>
    <p:sldId id="28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687" autoAdjust="0"/>
  </p:normalViewPr>
  <p:slideViewPr>
    <p:cSldViewPr>
      <p:cViewPr>
        <p:scale>
          <a:sx n="63" d="100"/>
          <a:sy n="63" d="100"/>
        </p:scale>
        <p:origin x="-1776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43608" y="3212976"/>
            <a:ext cx="7790111" cy="2880320"/>
          </a:xfrm>
        </p:spPr>
        <p:txBody>
          <a:bodyPr/>
          <a:lstStyle/>
          <a:p>
            <a:r>
              <a:rPr lang="ru-RU" sz="2800" b="1" i="1" dirty="0" smtClean="0"/>
              <a:t>Семинар-практикум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solidFill>
                  <a:srgbClr val="C00000"/>
                </a:solidFill>
              </a:rPr>
              <a:t> «Трудовое воспитания дошкольников»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                           </a:t>
            </a:r>
            <a:r>
              <a:rPr lang="ru-RU" sz="1600" b="1" i="1" dirty="0" err="1" smtClean="0">
                <a:solidFill>
                  <a:srgbClr val="C00000"/>
                </a:solidFill>
              </a:rPr>
              <a:t>Дильман</a:t>
            </a:r>
            <a:r>
              <a:rPr lang="ru-RU" sz="1600" b="1" i="1" dirty="0" smtClean="0">
                <a:solidFill>
                  <a:srgbClr val="C00000"/>
                </a:solidFill>
              </a:rPr>
              <a:t> Н.В., старший воспитатель,</a:t>
            </a:r>
            <a:br>
              <a:rPr lang="ru-RU" sz="1600" b="1" i="1" dirty="0" smtClean="0">
                <a:solidFill>
                  <a:srgbClr val="C00000"/>
                </a:solidFill>
              </a:rPr>
            </a:br>
            <a:r>
              <a:rPr lang="ru-RU" sz="1600" b="1" i="1" dirty="0" smtClean="0">
                <a:solidFill>
                  <a:srgbClr val="C00000"/>
                </a:solidFill>
              </a:rPr>
              <a:t>                                                         Красилова Г.И., воспитатель</a:t>
            </a:r>
            <a:endParaRPr lang="ru-RU" b="1" i="1" dirty="0" smtClean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88640"/>
            <a:ext cx="6840759" cy="432048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                                                  МБДОУ № 29 «Детский сад комбинированного вида»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780928"/>
            <a:ext cx="7772400" cy="1470025"/>
          </a:xfrm>
        </p:spPr>
        <p:txBody>
          <a:bodyPr/>
          <a:lstStyle/>
          <a:p>
            <a:pPr algn="l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Труд 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это могучий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педагогической  системе  воспитания .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А.С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Макаренко.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1989138"/>
            <a:ext cx="8229600" cy="863600"/>
          </a:xfrm>
        </p:spPr>
        <p:txBody>
          <a:bodyPr/>
          <a:lstStyle/>
          <a:p>
            <a:r>
              <a:rPr lang="ru-RU" altLang="ru-RU" sz="3200" b="1" kern="0" dirty="0" smtClean="0">
                <a:solidFill>
                  <a:srgbClr val="CC3300"/>
                </a:solidFill>
                <a:latin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b="1" kern="0" dirty="0" smtClean="0">
                <a:solidFill>
                  <a:srgbClr val="CC3300"/>
                </a:solidFill>
                <a:latin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1772816"/>
            <a:ext cx="8640960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altLang="ru-RU" sz="2400" b="1" kern="0" dirty="0">
                <a:solidFill>
                  <a:srgbClr val="002060"/>
                </a:solidFill>
                <a:latin typeface="Times New Roman" pitchFamily="18" charset="0"/>
                <a:ea typeface="+mj-ea"/>
                <a:cs typeface="+mj-cs"/>
              </a:rPr>
              <a:t>Актуальность проблемы трудового воспитания дошкольников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9552" y="2780928"/>
            <a:ext cx="8208912" cy="388843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dirty="0">
                <a:solidFill>
                  <a:srgbClr val="002060"/>
                </a:solidFill>
              </a:rPr>
              <a:t>1</a:t>
            </a:r>
            <a:r>
              <a:rPr lang="ru-RU" sz="2400" dirty="0">
                <a:solidFill>
                  <a:srgbClr val="002060"/>
                </a:solidFill>
              </a:rPr>
              <a:t>. </a:t>
            </a:r>
            <a:r>
              <a:rPr lang="ru-RU" sz="2400" dirty="0" smtClean="0">
                <a:solidFill>
                  <a:srgbClr val="002060"/>
                </a:solidFill>
              </a:rPr>
              <a:t> Снижение </a:t>
            </a:r>
            <a:r>
              <a:rPr lang="ru-RU" sz="2400" dirty="0">
                <a:solidFill>
                  <a:srgbClr val="002060"/>
                </a:solidFill>
              </a:rPr>
              <a:t>интереса к труду.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2. </a:t>
            </a:r>
            <a:r>
              <a:rPr lang="ru-RU" sz="2400" dirty="0" smtClean="0">
                <a:solidFill>
                  <a:srgbClr val="002060"/>
                </a:solidFill>
              </a:rPr>
              <a:t> Отсутствие   </a:t>
            </a:r>
            <a:r>
              <a:rPr lang="ru-RU" sz="2400" dirty="0">
                <a:solidFill>
                  <a:srgbClr val="002060"/>
                </a:solidFill>
              </a:rPr>
              <a:t>желания участвовать в повседневной трудовой деятельности.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3. </a:t>
            </a:r>
            <a:r>
              <a:rPr lang="ru-RU" sz="2400" dirty="0" smtClean="0">
                <a:solidFill>
                  <a:srgbClr val="002060"/>
                </a:solidFill>
              </a:rPr>
              <a:t> Бедность</a:t>
            </a:r>
            <a:r>
              <a:rPr lang="ru-RU" sz="2400" dirty="0">
                <a:solidFill>
                  <a:srgbClr val="002060"/>
                </a:solidFill>
              </a:rPr>
              <a:t>, узость и бессистемность знаний детей о труде взрослых.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4</a:t>
            </a:r>
            <a:r>
              <a:rPr lang="ru-RU" sz="2400" dirty="0" smtClean="0">
                <a:solidFill>
                  <a:srgbClr val="002060"/>
                </a:solidFill>
              </a:rPr>
              <a:t>. Низкий </a:t>
            </a:r>
            <a:r>
              <a:rPr lang="ru-RU" sz="2400" dirty="0">
                <a:solidFill>
                  <a:srgbClr val="002060"/>
                </a:solidFill>
              </a:rPr>
              <a:t>уровень </a:t>
            </a:r>
            <a:r>
              <a:rPr lang="ru-RU" sz="2400" dirty="0" err="1">
                <a:solidFill>
                  <a:srgbClr val="002060"/>
                </a:solidFill>
              </a:rPr>
              <a:t>сформированности</a:t>
            </a:r>
            <a:r>
              <a:rPr lang="ru-RU" sz="2400" dirty="0">
                <a:solidFill>
                  <a:srgbClr val="002060"/>
                </a:solidFill>
              </a:rPr>
              <a:t> трудовой деятельности к концу дошкольного возраста.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5. Авторитарная </a:t>
            </a:r>
            <a:r>
              <a:rPr lang="ru-RU" sz="2400" dirty="0">
                <a:solidFill>
                  <a:srgbClr val="002060"/>
                </a:solidFill>
              </a:rPr>
              <a:t>модель руководства трудовой </a:t>
            </a:r>
            <a:r>
              <a:rPr lang="ru-RU" sz="2400" dirty="0" smtClean="0">
                <a:solidFill>
                  <a:srgbClr val="002060"/>
                </a:solidFill>
              </a:rPr>
              <a:t> деятельностью 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5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66527"/>
          </a:xfrm>
        </p:spPr>
        <p:txBody>
          <a:bodyPr/>
          <a:lstStyle/>
          <a:p>
            <a:pPr lvl="0" algn="just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Трудовое воспитание дошкольников -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2708920"/>
            <a:ext cx="7416824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это совместная     деятельность  воспитателя и воспитанников, направленная на развитие у последних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общетрудовых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 умений и способностей, психологической готовности к труду, формирование ответственного отношения к труду и его продуктам, на сознательный выбор профессии.</a:t>
            </a:r>
            <a:endParaRPr lang="ru-RU" sz="280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94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type="title"/>
          </p:nvPr>
        </p:nvSpPr>
        <p:spPr>
          <a:xfrm>
            <a:off x="683568" y="1916832"/>
            <a:ext cx="8229600" cy="1143000"/>
          </a:xfrm>
        </p:spPr>
        <p:txBody>
          <a:bodyPr/>
          <a:lstStyle/>
          <a:p>
            <a:r>
              <a:rPr lang="ru-RU" sz="3200" i="1" dirty="0" smtClean="0">
                <a:solidFill>
                  <a:srgbClr val="002060"/>
                </a:solidFill>
              </a:rPr>
              <a:t/>
            </a:r>
            <a:br>
              <a:rPr lang="ru-RU" sz="3200" i="1" dirty="0" smtClean="0">
                <a:solidFill>
                  <a:srgbClr val="002060"/>
                </a:solidFill>
              </a:rPr>
            </a:br>
            <a:r>
              <a:rPr lang="ru-RU" sz="3200" i="1" dirty="0">
                <a:solidFill>
                  <a:srgbClr val="002060"/>
                </a:solidFill>
              </a:rPr>
              <a:t/>
            </a:r>
            <a:br>
              <a:rPr lang="ru-RU" sz="3200" i="1" dirty="0">
                <a:solidFill>
                  <a:srgbClr val="002060"/>
                </a:solidFill>
              </a:rPr>
            </a:br>
            <a:r>
              <a:rPr lang="ru-RU" sz="3200" i="1" dirty="0" smtClean="0">
                <a:solidFill>
                  <a:srgbClr val="002060"/>
                </a:solidFill>
              </a:rPr>
              <a:t/>
            </a:r>
            <a:br>
              <a:rPr lang="ru-RU" sz="3200" i="1" dirty="0" smtClean="0">
                <a:solidFill>
                  <a:srgbClr val="002060"/>
                </a:solidFill>
              </a:rPr>
            </a:br>
            <a:r>
              <a:rPr lang="ru-RU" sz="3200" i="1" dirty="0">
                <a:solidFill>
                  <a:srgbClr val="002060"/>
                </a:solidFill>
              </a:rPr>
              <a:t/>
            </a:r>
            <a:br>
              <a:rPr lang="ru-RU" sz="3200" i="1" dirty="0">
                <a:solidFill>
                  <a:srgbClr val="002060"/>
                </a:solidFill>
              </a:rPr>
            </a:br>
            <a:r>
              <a:rPr lang="ru-RU" sz="3200" i="1" dirty="0" smtClean="0">
                <a:solidFill>
                  <a:srgbClr val="002060"/>
                </a:solidFill>
              </a:rPr>
              <a:t/>
            </a:r>
            <a:br>
              <a:rPr lang="ru-RU" sz="3200" i="1" dirty="0" smtClean="0">
                <a:solidFill>
                  <a:srgbClr val="002060"/>
                </a:solidFill>
              </a:rPr>
            </a:br>
            <a:r>
              <a:rPr lang="ru-RU" sz="3200" b="1" i="1" dirty="0" smtClean="0">
                <a:solidFill>
                  <a:srgbClr val="FF0000"/>
                </a:solidFill>
              </a:rPr>
              <a:t>Цель </a:t>
            </a:r>
            <a:r>
              <a:rPr lang="ru-RU" sz="3200" b="1" i="1" dirty="0">
                <a:solidFill>
                  <a:srgbClr val="FF0000"/>
                </a:solidFill>
              </a:rPr>
              <a:t>трудового воспитания </a:t>
            </a:r>
            <a:r>
              <a:rPr lang="ru-RU" sz="3200" b="1" i="1" dirty="0" smtClean="0">
                <a:solidFill>
                  <a:srgbClr val="FF0000"/>
                </a:solidFill>
              </a:rPr>
              <a:t>- </a:t>
            </a:r>
            <a:r>
              <a:rPr lang="ru-RU" sz="3200" b="1" i="1" dirty="0">
                <a:solidFill>
                  <a:srgbClr val="002060"/>
                </a:solidFill>
              </a:rPr>
              <a:t>формирование позитивных установок к различным видам труда и </a:t>
            </a:r>
            <a:r>
              <a:rPr lang="ru-RU" sz="3200" b="1" i="1" dirty="0" smtClean="0">
                <a:solidFill>
                  <a:srgbClr val="002060"/>
                </a:solidFill>
              </a:rPr>
              <a:t>творчества</a:t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r>
              <a:rPr lang="ru-RU" sz="3200" b="1" i="1" dirty="0" smtClean="0">
                <a:solidFill>
                  <a:srgbClr val="002060"/>
                </a:solidFill>
              </a:rPr>
              <a:t>(ФГОС ДО п. 2.6)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9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2060848"/>
            <a:ext cx="8640960" cy="792088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Задачи трудового воспитания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1580" y="3027040"/>
            <a:ext cx="7704856" cy="352839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ru-RU" sz="2400" dirty="0">
                <a:solidFill>
                  <a:srgbClr val="C00000"/>
                </a:solidFill>
              </a:rPr>
              <a:t>Ознакомление с трудом взрослых как эталоном </a:t>
            </a:r>
            <a:r>
              <a:rPr lang="ru-RU" sz="2400" dirty="0" smtClean="0">
                <a:solidFill>
                  <a:srgbClr val="C00000"/>
                </a:solidFill>
              </a:rPr>
              <a:t>деятельности.</a:t>
            </a:r>
          </a:p>
          <a:p>
            <a:pPr algn="r"/>
            <a:endParaRPr lang="ru-RU" sz="800" dirty="0" smtClean="0">
              <a:solidFill>
                <a:srgbClr val="C00000"/>
              </a:solidFill>
            </a:endParaRPr>
          </a:p>
          <a:p>
            <a:pPr algn="r">
              <a:buClr>
                <a:srgbClr val="C00000"/>
              </a:buClr>
            </a:pPr>
            <a:r>
              <a:rPr lang="ru-RU" sz="2400" dirty="0">
                <a:solidFill>
                  <a:srgbClr val="C00000"/>
                </a:solidFill>
              </a:rPr>
              <a:t>Формирование самой трудовой </a:t>
            </a:r>
            <a:r>
              <a:rPr lang="ru-RU" sz="2400" dirty="0" smtClean="0">
                <a:solidFill>
                  <a:srgbClr val="C00000"/>
                </a:solidFill>
              </a:rPr>
              <a:t>деятельности</a:t>
            </a:r>
          </a:p>
          <a:p>
            <a:pPr algn="r">
              <a:buClr>
                <a:srgbClr val="C00000"/>
              </a:buClr>
            </a:pPr>
            <a:r>
              <a:rPr lang="ru-RU" sz="2400" dirty="0" smtClean="0">
                <a:solidFill>
                  <a:srgbClr val="C00000"/>
                </a:solidFill>
              </a:rPr>
              <a:t> ребёнка.</a:t>
            </a:r>
          </a:p>
          <a:p>
            <a:pPr algn="r">
              <a:buClr>
                <a:srgbClr val="C00000"/>
              </a:buClr>
            </a:pPr>
            <a:endParaRPr lang="ru-RU" sz="2400" dirty="0">
              <a:solidFill>
                <a:srgbClr val="C00000"/>
              </a:solidFill>
            </a:endParaRPr>
          </a:p>
          <a:p>
            <a:pPr algn="r">
              <a:buClr>
                <a:srgbClr val="C00000"/>
              </a:buClr>
            </a:pPr>
            <a:r>
              <a:rPr lang="ru-RU" sz="2400" dirty="0">
                <a:solidFill>
                  <a:srgbClr val="C00000"/>
                </a:solidFill>
              </a:rPr>
              <a:t>Воспитание личности ребёнка в процессе индивидуальной и коллективной трудовой </a:t>
            </a:r>
            <a:r>
              <a:rPr lang="ru-RU" sz="2400" dirty="0" smtClean="0">
                <a:solidFill>
                  <a:srgbClr val="C00000"/>
                </a:solidFill>
              </a:rPr>
              <a:t>деятельности.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81" y="3140968"/>
            <a:ext cx="693043" cy="767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80" y="4082801"/>
            <a:ext cx="765649" cy="78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81" y="5157192"/>
            <a:ext cx="765649" cy="808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283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91580" y="2996952"/>
            <a:ext cx="7704856" cy="352839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ru-RU" sz="2400" dirty="0">
                <a:solidFill>
                  <a:srgbClr val="C00000"/>
                </a:solidFill>
              </a:rPr>
              <a:t>Ознакомление с трудом взрослых как эталоном деятельности</a:t>
            </a:r>
            <a:r>
              <a:rPr lang="ru-RU" sz="2400" dirty="0" smtClean="0">
                <a:solidFill>
                  <a:srgbClr val="C00000"/>
                </a:solidFill>
              </a:rPr>
              <a:t>:</a:t>
            </a:r>
          </a:p>
          <a:p>
            <a:pPr algn="r"/>
            <a:endParaRPr lang="ru-RU" sz="800" dirty="0" smtClean="0">
              <a:solidFill>
                <a:srgbClr val="C00000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/>
              <a:t>воспитание интереса к труду </a:t>
            </a:r>
            <a:r>
              <a:rPr lang="ru-RU" sz="2400" dirty="0" smtClean="0"/>
              <a:t>взрослых,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воспитание уважения к </a:t>
            </a:r>
            <a:r>
              <a:rPr lang="ru-RU" sz="2400" dirty="0" smtClean="0"/>
              <a:t>трудящимся,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воспитание </a:t>
            </a:r>
            <a:r>
              <a:rPr lang="ru-RU" sz="2400" dirty="0"/>
              <a:t>бережного отношения к результатам </a:t>
            </a:r>
            <a:r>
              <a:rPr lang="ru-RU" sz="2400" dirty="0" smtClean="0"/>
              <a:t>труда,</a:t>
            </a:r>
            <a:endParaRPr lang="ru-RU" sz="2400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воспитание стремления помогать взрослому. 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2060848"/>
            <a:ext cx="8640960" cy="792088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Задачи трудового воспитания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39552" y="2564904"/>
            <a:ext cx="864096" cy="86409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1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2677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568" y="2961144"/>
            <a:ext cx="7920880" cy="3456384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endParaRPr lang="ru-RU" sz="2400" dirty="0" smtClean="0">
              <a:solidFill>
                <a:srgbClr val="C00000"/>
              </a:solidFill>
            </a:endParaRPr>
          </a:p>
          <a:p>
            <a:pPr algn="r"/>
            <a:r>
              <a:rPr lang="ru-RU" sz="2400" dirty="0" smtClean="0">
                <a:solidFill>
                  <a:srgbClr val="C00000"/>
                </a:solidFill>
              </a:rPr>
              <a:t>Формирование </a:t>
            </a:r>
            <a:r>
              <a:rPr lang="ru-RU" sz="2400" dirty="0">
                <a:solidFill>
                  <a:srgbClr val="C00000"/>
                </a:solidFill>
              </a:rPr>
              <a:t>самой трудовой деятельности ребёнка: </a:t>
            </a:r>
            <a:endParaRPr lang="ru-RU" sz="2400" dirty="0" smtClean="0">
              <a:solidFill>
                <a:srgbClr val="C00000"/>
              </a:solidFill>
            </a:endParaRPr>
          </a:p>
          <a:p>
            <a:pPr algn="r"/>
            <a:endParaRPr lang="ru-RU" sz="2400" dirty="0">
              <a:solidFill>
                <a:srgbClr val="C00000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развитие </a:t>
            </a:r>
            <a:r>
              <a:rPr lang="ru-RU" sz="2400" dirty="0"/>
              <a:t>трудовых навыков детей, </a:t>
            </a:r>
            <a:endParaRPr lang="ru-RU" sz="2400" dirty="0" smtClean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развитие </a:t>
            </a:r>
            <a:r>
              <a:rPr lang="ru-RU" sz="2400" dirty="0"/>
              <a:t>умения планировать трудовую деятельность, </a:t>
            </a:r>
            <a:endParaRPr lang="ru-RU" sz="2400" dirty="0" smtClean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формирование </a:t>
            </a:r>
            <a:r>
              <a:rPr lang="ru-RU" sz="2400" dirty="0"/>
              <a:t>общественных мотивов трудовой деятельности</a:t>
            </a:r>
            <a:r>
              <a:rPr lang="ru-RU" dirty="0"/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5928" y="2060848"/>
            <a:ext cx="8784976" cy="72008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dirty="0">
                <a:solidFill>
                  <a:schemeClr val="bg1"/>
                </a:solidFill>
              </a:rPr>
              <a:t>Задачи трудового воспитания</a:t>
            </a:r>
          </a:p>
        </p:txBody>
      </p:sp>
      <p:sp>
        <p:nvSpPr>
          <p:cNvPr id="5" name="Овал 4"/>
          <p:cNvSpPr/>
          <p:nvPr/>
        </p:nvSpPr>
        <p:spPr>
          <a:xfrm>
            <a:off x="382060" y="2564904"/>
            <a:ext cx="936104" cy="86409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2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1657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01198" y="2918872"/>
            <a:ext cx="7685620" cy="3678480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ru-RU" sz="2400" dirty="0">
                <a:solidFill>
                  <a:srgbClr val="C00000"/>
                </a:solidFill>
              </a:rPr>
              <a:t>Воспитание личности ребёнка в процессе индивидуальной и коллективной трудовой деятельности</a:t>
            </a:r>
            <a:r>
              <a:rPr lang="ru-RU" sz="2400" dirty="0" smtClean="0">
                <a:solidFill>
                  <a:srgbClr val="C00000"/>
                </a:solidFill>
              </a:rPr>
              <a:t>: </a:t>
            </a:r>
          </a:p>
          <a:p>
            <a:pPr algn="r"/>
            <a:endParaRPr lang="ru-RU" sz="2400" dirty="0" smtClean="0">
              <a:solidFill>
                <a:srgbClr val="C00000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воспитание </a:t>
            </a:r>
            <a:r>
              <a:rPr lang="ru-RU" sz="2000" dirty="0"/>
              <a:t>правильного отношения к собственному труду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 </a:t>
            </a:r>
            <a:r>
              <a:rPr lang="ru-RU" sz="2000" dirty="0"/>
              <a:t>воспитание личностных качеств (трудолюбия, самостоятельности, настойчивости, ответственности</a:t>
            </a:r>
            <a:r>
              <a:rPr lang="ru-RU" sz="2000" dirty="0" smtClean="0"/>
              <a:t>);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 </a:t>
            </a:r>
            <a:r>
              <a:rPr lang="ru-RU" sz="2000" dirty="0"/>
              <a:t>воспитание положительных отношений между детьми в процессе труда.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2060848"/>
            <a:ext cx="8640960" cy="648072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dirty="0">
                <a:solidFill>
                  <a:srgbClr val="002060"/>
                </a:solidFill>
              </a:rPr>
              <a:t>Задачи трудового воспитания</a:t>
            </a:r>
          </a:p>
        </p:txBody>
      </p:sp>
      <p:sp>
        <p:nvSpPr>
          <p:cNvPr id="5" name="Овал 4"/>
          <p:cNvSpPr/>
          <p:nvPr/>
        </p:nvSpPr>
        <p:spPr>
          <a:xfrm>
            <a:off x="611560" y="2577774"/>
            <a:ext cx="864096" cy="78084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3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2982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107504" y="1988840"/>
            <a:ext cx="8856984" cy="648072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 Виды </a:t>
            </a:r>
            <a:r>
              <a:rPr lang="ru-RU" sz="3200" dirty="0">
                <a:solidFill>
                  <a:srgbClr val="002060"/>
                </a:solidFill>
              </a:rPr>
              <a:t>труда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504" y="2852936"/>
            <a:ext cx="8856984" cy="3816424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3200" u="sng" dirty="0">
                <a:solidFill>
                  <a:srgbClr val="C00000"/>
                </a:solidFill>
              </a:rPr>
              <a:t>Самообслуживание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800" dirty="0" smtClean="0"/>
          </a:p>
          <a:p>
            <a:r>
              <a:rPr lang="ru-RU" sz="2400" dirty="0" smtClean="0"/>
              <a:t>– </a:t>
            </a:r>
            <a:r>
              <a:rPr lang="ru-RU" sz="2400" dirty="0"/>
              <a:t>это труд, направленный на обслуживание самого себя (умывание, одевание, раздевание и т.д.) </a:t>
            </a:r>
            <a:endParaRPr lang="ru-RU" sz="2400" dirty="0" smtClean="0"/>
          </a:p>
          <a:p>
            <a:endParaRPr lang="ru-RU" sz="2400" dirty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Общественная </a:t>
            </a:r>
            <a:r>
              <a:rPr lang="ru-RU" sz="2400" dirty="0"/>
              <a:t>значимость: </a:t>
            </a:r>
            <a:endParaRPr lang="ru-RU" sz="2400" dirty="0" smtClean="0"/>
          </a:p>
          <a:p>
            <a:pPr>
              <a:buClr>
                <a:srgbClr val="C00000"/>
              </a:buClr>
            </a:pPr>
            <a:r>
              <a:rPr lang="ru-RU" sz="2400" dirty="0" smtClean="0"/>
              <a:t>     - освобождает </a:t>
            </a:r>
            <a:r>
              <a:rPr lang="ru-RU" sz="2400" dirty="0"/>
              <a:t>других от обслуживания себя; </a:t>
            </a:r>
            <a:endParaRPr lang="ru-RU" sz="2400" dirty="0" smtClean="0"/>
          </a:p>
          <a:p>
            <a:pPr>
              <a:buClr>
                <a:srgbClr val="C00000"/>
              </a:buClr>
            </a:pPr>
            <a:r>
              <a:rPr lang="ru-RU" sz="2400" dirty="0" smtClean="0"/>
              <a:t>     - </a:t>
            </a:r>
            <a:r>
              <a:rPr lang="ru-RU" sz="2400" dirty="0"/>
              <a:t>ребёнок овладевает всеми компонентами трудовой </a:t>
            </a:r>
            <a:r>
              <a:rPr lang="ru-RU" sz="2400" dirty="0" smtClean="0"/>
              <a:t>  </a:t>
            </a:r>
          </a:p>
          <a:p>
            <a:pPr>
              <a:buClr>
                <a:srgbClr val="C00000"/>
              </a:buClr>
            </a:pPr>
            <a:r>
              <a:rPr lang="ru-RU" sz="2400" dirty="0"/>
              <a:t> </a:t>
            </a:r>
            <a:r>
              <a:rPr lang="ru-RU" sz="2400" dirty="0" smtClean="0"/>
              <a:t>      деятельности </a:t>
            </a:r>
            <a:r>
              <a:rPr lang="ru-RU" sz="2400" dirty="0"/>
              <a:t>и самостоятельностью.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401381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07504" y="2060848"/>
            <a:ext cx="8856984" cy="648072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dirty="0" smtClean="0">
                <a:solidFill>
                  <a:srgbClr val="002060"/>
                </a:solidFill>
              </a:rPr>
              <a:t> Виды </a:t>
            </a:r>
            <a:r>
              <a:rPr lang="ru-RU" sz="3200" dirty="0">
                <a:solidFill>
                  <a:srgbClr val="002060"/>
                </a:solidFill>
              </a:rPr>
              <a:t>труда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920" y="2840712"/>
            <a:ext cx="8856984" cy="3816424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3200" u="sng" dirty="0">
                <a:solidFill>
                  <a:srgbClr val="C00000"/>
                </a:solidFill>
              </a:rPr>
              <a:t>Хозяйственно-бытовой </a:t>
            </a:r>
            <a:r>
              <a:rPr lang="ru-RU" sz="3200" u="sng" dirty="0" smtClean="0">
                <a:solidFill>
                  <a:srgbClr val="C00000"/>
                </a:solidFill>
              </a:rPr>
              <a:t>труд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– это труд по уборке помещений, участие в организации бытовых процессов и общественной деятельности и т.д</a:t>
            </a:r>
            <a:r>
              <a:rPr lang="ru-RU" sz="2400" dirty="0" smtClean="0"/>
              <a:t>.</a:t>
            </a:r>
          </a:p>
          <a:p>
            <a:pPr algn="ctr"/>
            <a:endParaRPr lang="ru-RU" sz="2400" dirty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Особенность хозяйственно-бытового труда- его общественная направленность, </a:t>
            </a:r>
            <a:endParaRPr lang="ru-RU" sz="2400" dirty="0" smtClean="0"/>
          </a:p>
          <a:p>
            <a:pPr>
              <a:buClr>
                <a:srgbClr val="C00000"/>
              </a:buClr>
            </a:pPr>
            <a:r>
              <a:rPr lang="ru-RU" sz="2400" dirty="0" smtClean="0"/>
              <a:t>т.е</a:t>
            </a:r>
            <a:r>
              <a:rPr lang="ru-RU" sz="2400" dirty="0"/>
              <a:t>. удовлетворение потребностей других детей и </a:t>
            </a:r>
            <a:r>
              <a:rPr lang="ru-RU" sz="2400" dirty="0" smtClean="0"/>
              <a:t>взрослых.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8626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7504" y="2060848"/>
            <a:ext cx="8928992" cy="576064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dirty="0" smtClean="0">
                <a:solidFill>
                  <a:srgbClr val="002060"/>
                </a:solidFill>
              </a:rPr>
              <a:t>Виды </a:t>
            </a:r>
            <a:r>
              <a:rPr lang="ru-RU" sz="3200" dirty="0">
                <a:solidFill>
                  <a:srgbClr val="002060"/>
                </a:solidFill>
              </a:rPr>
              <a:t>труда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636912"/>
            <a:ext cx="8928992" cy="4221088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ru-RU" sz="3200" u="sng" dirty="0" smtClean="0">
                <a:solidFill>
                  <a:srgbClr val="C00000"/>
                </a:solidFill>
              </a:rPr>
              <a:t>Труд в природе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Уход </a:t>
            </a:r>
            <a:r>
              <a:rPr lang="ru-RU" dirty="0"/>
              <a:t>за растениями и животными, выращивание овощей, озеленение участка и т.д. </a:t>
            </a:r>
            <a:endParaRPr lang="ru-RU" dirty="0" smtClean="0"/>
          </a:p>
          <a:p>
            <a:endParaRPr lang="ru-RU" sz="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Значение</a:t>
            </a:r>
            <a:r>
              <a:rPr lang="ru-RU" dirty="0"/>
              <a:t>: благотворно влияет не только на развитие трудовых навыков, но и на воспитание нравственных чувств, закладывает основы экологического образования</a:t>
            </a:r>
            <a:r>
              <a:rPr lang="ru-RU" dirty="0" smtClean="0"/>
              <a:t>.</a:t>
            </a:r>
          </a:p>
          <a:p>
            <a:endParaRPr lang="ru-RU" sz="800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Особенности: - результатом этого вида труда может быть материальный продукт (урожай). Это сближает детский труд с трудом взрослых; - чаще всего этот вид труда имеет отсроченный результат; - труд в природе всегда связан с живыми объектами, поэтому формирует бережное, ответственное, осторожное отношение к окружающему; - даёт возможность одновременно развивать познавательные интересы.</a:t>
            </a:r>
          </a:p>
        </p:txBody>
      </p:sp>
    </p:spTree>
    <p:extLst>
      <p:ext uri="{BB962C8B-B14F-4D97-AF65-F5344CB8AC3E}">
        <p14:creationId xmlns:p14="http://schemas.microsoft.com/office/powerpoint/2010/main" val="22053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060848"/>
            <a:ext cx="8856984" cy="64807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dirty="0" smtClean="0">
                <a:solidFill>
                  <a:srgbClr val="002060"/>
                </a:solidFill>
              </a:rPr>
              <a:t>Виды </a:t>
            </a:r>
            <a:r>
              <a:rPr lang="ru-RU" sz="3200" dirty="0">
                <a:solidFill>
                  <a:srgbClr val="002060"/>
                </a:solidFill>
              </a:rPr>
              <a:t>труда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2852936"/>
            <a:ext cx="8856984" cy="388843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3200" u="sng" dirty="0">
                <a:solidFill>
                  <a:srgbClr val="C00000"/>
                </a:solidFill>
              </a:rPr>
              <a:t>Ручной и художественный труд </a:t>
            </a:r>
            <a:endParaRPr lang="ru-RU" sz="3200" u="sng" dirty="0" smtClean="0">
              <a:solidFill>
                <a:srgbClr val="C00000"/>
              </a:solidFill>
            </a:endParaRPr>
          </a:p>
          <a:p>
            <a:r>
              <a:rPr lang="ru-RU" sz="2000" dirty="0" smtClean="0"/>
              <a:t>Направлен </a:t>
            </a:r>
            <a:r>
              <a:rPr lang="ru-RU" sz="2000" dirty="0"/>
              <a:t>на удовлетворение эстетических потребностей человека. </a:t>
            </a:r>
            <a:endParaRPr lang="ru-RU" sz="2000" dirty="0" smtClean="0"/>
          </a:p>
          <a:p>
            <a:endParaRPr lang="ru-RU" sz="800" dirty="0" smtClean="0"/>
          </a:p>
          <a:p>
            <a:r>
              <a:rPr lang="ru-RU" sz="2000" dirty="0" smtClean="0"/>
              <a:t>Содержание </a:t>
            </a:r>
            <a:r>
              <a:rPr lang="ru-RU" sz="2000" dirty="0"/>
              <a:t>- изготовление поделок из природного материала, бумаги, картона, ткани, дерева. </a:t>
            </a:r>
            <a:endParaRPr lang="ru-RU" sz="2000" dirty="0" smtClean="0"/>
          </a:p>
          <a:p>
            <a:pPr algn="ctr"/>
            <a:endParaRPr lang="ru-RU" sz="800" dirty="0" smtClean="0"/>
          </a:p>
          <a:p>
            <a:r>
              <a:rPr lang="ru-RU" sz="2000" dirty="0" smtClean="0"/>
              <a:t>Художественный </a:t>
            </a:r>
            <a:r>
              <a:rPr lang="ru-RU" sz="2000" dirty="0"/>
              <a:t>труд в дошкольном учреждении представлен в двух направлениях: </a:t>
            </a:r>
            <a:endParaRPr lang="ru-RU" sz="2000" dirty="0" smtClean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изготовление </a:t>
            </a:r>
            <a:r>
              <a:rPr lang="ru-RU" sz="2000" dirty="0"/>
              <a:t>поделок, </a:t>
            </a:r>
            <a:endParaRPr lang="ru-RU" sz="2000" dirty="0" smtClean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 </a:t>
            </a:r>
            <a:r>
              <a:rPr lang="ru-RU" sz="2000" dirty="0"/>
              <a:t>украшение своими изделиями помещения группы к праздникам, оформление выставок и т.д.</a:t>
            </a:r>
          </a:p>
        </p:txBody>
      </p:sp>
    </p:spTree>
    <p:extLst>
      <p:ext uri="{BB962C8B-B14F-4D97-AF65-F5344CB8AC3E}">
        <p14:creationId xmlns:p14="http://schemas.microsoft.com/office/powerpoint/2010/main" val="278717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07504" y="1916832"/>
            <a:ext cx="8928992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Формы организации труда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1384" y="4005064"/>
            <a:ext cx="2756440" cy="27363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000" dirty="0" smtClean="0">
                <a:solidFill>
                  <a:srgbClr val="00B050"/>
                </a:solidFill>
              </a:rPr>
              <a:t>По </a:t>
            </a:r>
            <a:r>
              <a:rPr lang="ru-RU" sz="2000" dirty="0">
                <a:solidFill>
                  <a:srgbClr val="00B050"/>
                </a:solidFill>
              </a:rPr>
              <a:t>форме организации: </a:t>
            </a:r>
            <a:r>
              <a:rPr lang="ru-RU" sz="2000" dirty="0" smtClean="0">
                <a:solidFill>
                  <a:srgbClr val="00B050"/>
                </a:solidFill>
              </a:rPr>
              <a:t>-</a:t>
            </a:r>
          </a:p>
          <a:p>
            <a:r>
              <a:rPr lang="ru-RU" sz="2000" dirty="0" smtClean="0">
                <a:solidFill>
                  <a:srgbClr val="00B05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индивидуальные - </a:t>
            </a:r>
            <a:r>
              <a:rPr lang="ru-RU" dirty="0" smtClean="0">
                <a:solidFill>
                  <a:schemeClr val="tx1"/>
                </a:solidFill>
              </a:rPr>
              <a:t>подгрупповые – общие</a:t>
            </a:r>
            <a:r>
              <a:rPr lang="ru-RU" sz="2000" dirty="0" smtClean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7864" y="2780928"/>
            <a:ext cx="2160240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Поручение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3284984"/>
            <a:ext cx="8784976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обращённая к ребёнку просьба - взрослого выполнить какое-либо трудовое действие.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03848" y="4057680"/>
            <a:ext cx="2736304" cy="27363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marL="0" lvl="1" algn="ctr"/>
            <a:r>
              <a:rPr lang="ru-RU" sz="2000" dirty="0">
                <a:solidFill>
                  <a:srgbClr val="0070C0"/>
                </a:solidFill>
              </a:rPr>
              <a:t>По продолжительности: - </a:t>
            </a:r>
            <a:r>
              <a:rPr lang="ru-RU" dirty="0">
                <a:solidFill>
                  <a:schemeClr val="tx1"/>
                </a:solidFill>
              </a:rPr>
              <a:t>кратковременные – длительные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56176" y="4005064"/>
            <a:ext cx="2880320" cy="27363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/>
            <a:r>
              <a:rPr lang="ru-RU" sz="2000" dirty="0">
                <a:solidFill>
                  <a:srgbClr val="7030A0"/>
                </a:solidFill>
              </a:rPr>
              <a:t>По содержанию (соответствуют видам труда): </a:t>
            </a:r>
            <a:endParaRPr lang="ru-RU" sz="2000" dirty="0" smtClean="0">
              <a:solidFill>
                <a:srgbClr val="7030A0"/>
              </a:solidFill>
            </a:endParaRPr>
          </a:p>
          <a:p>
            <a:pPr marL="0" lvl="1" algn="ctr"/>
            <a:r>
              <a:rPr lang="ru-RU" sz="2000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по самообслуживанию - хозяйственно-бытовой -труд в природе - ручной труд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34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1568" y="1988840"/>
            <a:ext cx="8856984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Формы организации труда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3789040"/>
            <a:ext cx="6030808" cy="29523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numCol="1" rtlCol="0" anchor="t"/>
          <a:lstStyle/>
          <a:p>
            <a:pPr lvl="1" algn="ctr"/>
            <a:r>
              <a:rPr lang="ru-RU" sz="2000" dirty="0"/>
              <a:t>Виды дежурства</a:t>
            </a:r>
            <a:r>
              <a:rPr lang="ru-RU" sz="2000" dirty="0" smtClean="0"/>
              <a:t>:</a:t>
            </a:r>
          </a:p>
          <a:p>
            <a:pPr lvl="1" algn="ctr"/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по столовой (с конца 2-й мл. гр.), </a:t>
            </a:r>
          </a:p>
          <a:p>
            <a:r>
              <a:rPr lang="ru-RU" sz="2000" dirty="0" smtClean="0"/>
              <a:t>- по </a:t>
            </a:r>
            <a:r>
              <a:rPr lang="ru-RU" sz="2000" dirty="0"/>
              <a:t>занятию (с середины средней группы), </a:t>
            </a:r>
            <a:endParaRPr lang="ru-RU" sz="2000" dirty="0" smtClean="0"/>
          </a:p>
          <a:p>
            <a:r>
              <a:rPr lang="ru-RU" sz="2000" dirty="0" smtClean="0"/>
              <a:t>-  </a:t>
            </a:r>
            <a:r>
              <a:rPr lang="ru-RU" sz="2000" dirty="0"/>
              <a:t>в уголке природы (в старшей группе). 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2728548"/>
            <a:ext cx="2376264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Дежурство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3212976"/>
            <a:ext cx="8871048" cy="5760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предполагает труд одного или нескольких детей в интересах всей группы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1988840"/>
            <a:ext cx="8424936" cy="3240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Формы организации труда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692" y="2420889"/>
            <a:ext cx="6378708" cy="48422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Коллективный </a:t>
            </a:r>
            <a:r>
              <a:rPr lang="ru-RU" sz="2400" dirty="0" smtClean="0">
                <a:solidFill>
                  <a:srgbClr val="FF0000"/>
                </a:solidFill>
              </a:rPr>
              <a:t>труд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5477" y="3389343"/>
            <a:ext cx="7785054" cy="296516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                                                          Труд рядом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                                                    </a:t>
            </a:r>
            <a:r>
              <a:rPr lang="ru-RU" sz="2000" dirty="0" smtClean="0">
                <a:solidFill>
                  <a:schemeClr val="tx1"/>
                </a:solidFill>
              </a:rPr>
              <a:t>цель              результат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061" y="4781088"/>
            <a:ext cx="26765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16" y="5420851"/>
            <a:ext cx="538321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34" y="5585157"/>
            <a:ext cx="658813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15" y="5585157"/>
            <a:ext cx="658813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601128" y="5551819"/>
            <a:ext cx="658813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551819"/>
            <a:ext cx="658813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63" y="3759056"/>
            <a:ext cx="3255963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1577668" y="3993102"/>
            <a:ext cx="43204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673032" y="4230854"/>
            <a:ext cx="4309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339880" y="4239242"/>
            <a:ext cx="4309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673032" y="4380649"/>
            <a:ext cx="480784" cy="75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290008" y="3970895"/>
            <a:ext cx="480784" cy="75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2355009" y="4373675"/>
            <a:ext cx="43204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35" y="3389343"/>
            <a:ext cx="19939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06877" y="3978588"/>
            <a:ext cx="658813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44566"/>
            <a:ext cx="26527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71130" y="4305605"/>
            <a:ext cx="658813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512456" y="2920151"/>
            <a:ext cx="8377733" cy="50371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/>
                <a:ea typeface="Times New Roman"/>
              </a:rPr>
              <a:t>общая </a:t>
            </a:r>
            <a:r>
              <a:rPr lang="ru-RU" dirty="0">
                <a:latin typeface="Times New Roman"/>
                <a:ea typeface="Times New Roman"/>
              </a:rPr>
              <a:t>трудовая деятельность, объединяю­щая сразу всех детей группы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6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2528" y="2060848"/>
            <a:ext cx="8712968" cy="5760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Средства трудового воспитания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99592" y="2636912"/>
            <a:ext cx="7560840" cy="40324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dirty="0" smtClean="0"/>
              <a:t> 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Собственная </a:t>
            </a:r>
            <a:r>
              <a:rPr lang="ru-RU" sz="2400" dirty="0"/>
              <a:t>трудовая деятельность</a:t>
            </a:r>
            <a:r>
              <a:rPr lang="ru-RU" sz="2400" dirty="0" smtClean="0"/>
              <a:t>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  </a:t>
            </a:r>
            <a:r>
              <a:rPr lang="ru-RU" sz="2400" dirty="0"/>
              <a:t>Ознакомление с трудом взрослых</a:t>
            </a:r>
            <a:r>
              <a:rPr lang="ru-RU" sz="2400" dirty="0" smtClean="0"/>
              <a:t>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  </a:t>
            </a:r>
            <a:r>
              <a:rPr lang="ru-RU" sz="2400" dirty="0"/>
              <a:t>Художественные средства (произведения художественной литературы, музыки, изобразительного искусства). </a:t>
            </a:r>
            <a:endParaRPr lang="ru-RU" sz="2400" dirty="0" smtClean="0"/>
          </a:p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0169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2003336"/>
            <a:ext cx="8424936" cy="11521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Результаты освоения раздела ООП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«Трудовое воспитание»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3429000"/>
            <a:ext cx="7560840" cy="324036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ru-RU" sz="2000" dirty="0" smtClean="0"/>
              <a:t> </a:t>
            </a:r>
            <a:r>
              <a:rPr lang="ru-RU" sz="2000" b="1" dirty="0" smtClean="0"/>
              <a:t>Критерии :</a:t>
            </a:r>
          </a:p>
          <a:p>
            <a:pPr algn="just"/>
            <a:r>
              <a:rPr lang="ru-RU" sz="2000" dirty="0" smtClean="0"/>
              <a:t>Развитие </a:t>
            </a:r>
            <a:r>
              <a:rPr lang="ru-RU" sz="2000" dirty="0"/>
              <a:t>трудовой </a:t>
            </a:r>
            <a:r>
              <a:rPr lang="ru-RU" sz="2000" dirty="0" smtClean="0"/>
              <a:t>деятельности.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Воспитание ценностного отношения к собственному труду, труду других людей и его результатам 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/>
              <a:t>Формирование первичных представлений о труде взрослых, его роли в обществе и жизни каждого человека 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lvl="4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172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800" i="1" dirty="0" smtClean="0">
                <a:solidFill>
                  <a:srgbClr val="002060"/>
                </a:solidFill>
                <a:latin typeface="a_Algerius" panose="04040705040802020702" pitchFamily="82" charset="-52"/>
              </a:rPr>
              <a:t/>
            </a:r>
            <a:br>
              <a:rPr lang="ru-RU" sz="8800" i="1" dirty="0" smtClean="0">
                <a:solidFill>
                  <a:srgbClr val="002060"/>
                </a:solidFill>
                <a:latin typeface="a_Algerius" panose="04040705040802020702" pitchFamily="82" charset="-52"/>
              </a:rPr>
            </a:br>
            <a:r>
              <a:rPr lang="ru-RU" sz="8800" i="1" dirty="0" smtClean="0">
                <a:solidFill>
                  <a:srgbClr val="002060"/>
                </a:solidFill>
                <a:latin typeface="a_Algerius" panose="04040705040802020702" pitchFamily="82" charset="-52"/>
              </a:rPr>
              <a:t>Спасибо!</a:t>
            </a:r>
            <a:endParaRPr lang="ru-RU" sz="8800" i="1" dirty="0">
              <a:solidFill>
                <a:srgbClr val="002060"/>
              </a:solidFill>
              <a:latin typeface="a_Algerius" panose="04040705040802020702" pitchFamily="8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786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1784</TotalTime>
  <Words>685</Words>
  <Application>Microsoft Office PowerPoint</Application>
  <PresentationFormat>Экран (4:3)</PresentationFormat>
  <Paragraphs>111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Шаблон 2</vt:lpstr>
      <vt:lpstr>Семинар-практикум   «Трудовое воспитания дошкольников»                            Дильман Н.В., старший воспитатель,                                                          Красилова Г.И., воспитатель</vt:lpstr>
      <vt:lpstr>  Труд - это могучий воспитатель, в педагогической  системе  воспитания .                                                                                    А.С. Макаренко. </vt:lpstr>
      <vt:lpstr> </vt:lpstr>
      <vt:lpstr>Трудовое воспитание дошкольников -   </vt:lpstr>
      <vt:lpstr>     Цель трудового воспитания - формирование позитивных установок к различным видам труда и творчества (ФГОС ДО п. 2.6)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</dc:title>
  <dc:creator>техно</dc:creator>
  <cp:lastModifiedBy>User</cp:lastModifiedBy>
  <cp:revision>67</cp:revision>
  <dcterms:created xsi:type="dcterms:W3CDTF">2013-10-07T16:39:02Z</dcterms:created>
  <dcterms:modified xsi:type="dcterms:W3CDTF">2017-01-25T03:34:18Z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